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88" r:id="rId5"/>
    <p:sldId id="265" r:id="rId6"/>
    <p:sldId id="285" r:id="rId7"/>
    <p:sldId id="272" r:id="rId8"/>
    <p:sldId id="267" r:id="rId9"/>
    <p:sldId id="266" r:id="rId10"/>
    <p:sldId id="269" r:id="rId11"/>
    <p:sldId id="286" r:id="rId12"/>
    <p:sldId id="283" r:id="rId13"/>
    <p:sldId id="264" r:id="rId14"/>
    <p:sldId id="287" r:id="rId15"/>
    <p:sldId id="282" r:id="rId16"/>
    <p:sldId id="278" r:id="rId17"/>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DE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7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F325899-3CF0-49C9-B7F8-458A1F199DBE}" type="datetimeFigureOut">
              <a:rPr lang="en-US" smtClean="0"/>
              <a:t>11/20/2025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AE2AB79A-124B-4EFA-943B-C7A22E2DD3B2}" type="slidenum">
              <a:rPr lang="en-US" smtClean="0"/>
              <a:t>‹#›</a:t>
            </a:fld>
            <a:endParaRPr lang="en-US" dirty="0"/>
          </a:p>
        </p:txBody>
      </p:sp>
    </p:spTree>
    <p:extLst>
      <p:ext uri="{BB962C8B-B14F-4D97-AF65-F5344CB8AC3E}">
        <p14:creationId xmlns:p14="http://schemas.microsoft.com/office/powerpoint/2010/main" val="2759430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6117922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4114719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670458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196089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4237060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929805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811053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3642682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3160864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23697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3099547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18458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4230454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893126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36599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2740724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21EB65-F653-4441-A353-ECB4E3DE43F0}" type="datetimeFigureOut">
              <a:rPr lang="en-US" smtClean="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C4F2E-B5CD-4A8A-97A7-32318069D0CF}" type="slidenum">
              <a:rPr lang="en-US" smtClean="0"/>
              <a:t>‹#›</a:t>
            </a:fld>
            <a:endParaRPr lang="en-US" dirty="0"/>
          </a:p>
        </p:txBody>
      </p:sp>
    </p:spTree>
    <p:extLst>
      <p:ext uri="{BB962C8B-B14F-4D97-AF65-F5344CB8AC3E}">
        <p14:creationId xmlns:p14="http://schemas.microsoft.com/office/powerpoint/2010/main" val="534776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721EB65-F653-4441-A353-ECB4E3DE43F0}" type="datetimeFigureOut">
              <a:rPr lang="en-US" smtClean="0"/>
              <a:t>11/20/2025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7AC4F2E-B5CD-4A8A-97A7-32318069D0CF}" type="slidenum">
              <a:rPr lang="en-US" smtClean="0"/>
              <a:t>‹#›</a:t>
            </a:fld>
            <a:endParaRPr lang="en-US" dirty="0"/>
          </a:p>
        </p:txBody>
      </p:sp>
    </p:spTree>
    <p:extLst>
      <p:ext uri="{BB962C8B-B14F-4D97-AF65-F5344CB8AC3E}">
        <p14:creationId xmlns:p14="http://schemas.microsoft.com/office/powerpoint/2010/main" val="20812887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eviewdriver.com/" TargetMode="External"/><Relationship Id="rId2" Type="http://schemas.openxmlformats.org/officeDocument/2006/relationships/image" Target="../media/image2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Krystal@reviewdriver.com"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image" Target="../media/image5.jpe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image" Target="../media/image4.png"/><Relationship Id="rId16" Type="http://schemas.openxmlformats.org/officeDocument/2006/relationships/image" Target="../media/image18.png"/><Relationship Id="rId20"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00B74-3422-D228-8C4D-3E066DDFA5ED}"/>
            </a:ext>
          </a:extLst>
        </p:cNvPr>
        <p:cNvGrpSpPr/>
        <p:nvPr/>
      </p:nvGrpSpPr>
      <p:grpSpPr>
        <a:xfrm>
          <a:off x="0" y="0"/>
          <a:ext cx="0" cy="0"/>
          <a:chOff x="0" y="0"/>
          <a:chExt cx="0" cy="0"/>
        </a:xfrm>
      </p:grpSpPr>
      <p:pic>
        <p:nvPicPr>
          <p:cNvPr id="7" name="Picture 6" descr="A black background with white text">
            <a:extLst>
              <a:ext uri="{FF2B5EF4-FFF2-40B4-BE49-F238E27FC236}">
                <a16:creationId xmlns:a16="http://schemas.microsoft.com/office/drawing/2014/main" id="{E027B392-A60D-5AFD-0119-DDDF45711B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229" y="262038"/>
            <a:ext cx="9631059" cy="1880069"/>
          </a:xfrm>
          <a:prstGeom prst="rect">
            <a:avLst/>
          </a:prstGeom>
        </p:spPr>
      </p:pic>
      <p:sp>
        <p:nvSpPr>
          <p:cNvPr id="2" name="TextBox 1">
            <a:extLst>
              <a:ext uri="{FF2B5EF4-FFF2-40B4-BE49-F238E27FC236}">
                <a16:creationId xmlns:a16="http://schemas.microsoft.com/office/drawing/2014/main" id="{3CAE39C8-0062-16F9-680F-C2D121A2AEAA}"/>
              </a:ext>
            </a:extLst>
          </p:cNvPr>
          <p:cNvSpPr txBox="1"/>
          <p:nvPr/>
        </p:nvSpPr>
        <p:spPr>
          <a:xfrm>
            <a:off x="275063" y="2862549"/>
            <a:ext cx="11641873" cy="2308324"/>
          </a:xfrm>
          <a:prstGeom prst="rect">
            <a:avLst/>
          </a:prstGeom>
          <a:noFill/>
        </p:spPr>
        <p:txBody>
          <a:bodyPr wrap="square" rtlCol="0">
            <a:spAutoFit/>
          </a:bodyPr>
          <a:lstStyle/>
          <a:p>
            <a:pPr algn="ctr"/>
            <a:r>
              <a:rPr lang="en-US" sz="3200" b="1" dirty="0"/>
              <a:t>“ReviewDriver is not just review-management software — it’s a hands-on, strategic partnership that helps our business consistently generate, manage, and leverage online reviews for real growth.”</a:t>
            </a:r>
            <a:endParaRPr lang="en-US" sz="3200" dirty="0"/>
          </a:p>
          <a:p>
            <a:endParaRPr lang="en-US" sz="4800" dirty="0"/>
          </a:p>
        </p:txBody>
      </p:sp>
      <p:sp>
        <p:nvSpPr>
          <p:cNvPr id="3" name="TextBox 2">
            <a:extLst>
              <a:ext uri="{FF2B5EF4-FFF2-40B4-BE49-F238E27FC236}">
                <a16:creationId xmlns:a16="http://schemas.microsoft.com/office/drawing/2014/main" id="{60CD938D-0957-3673-F3D3-D890971583C3}"/>
              </a:ext>
            </a:extLst>
          </p:cNvPr>
          <p:cNvSpPr txBox="1"/>
          <p:nvPr/>
        </p:nvSpPr>
        <p:spPr>
          <a:xfrm>
            <a:off x="3914080" y="4341885"/>
            <a:ext cx="7776116" cy="1323439"/>
          </a:xfrm>
          <a:prstGeom prst="rect">
            <a:avLst/>
          </a:prstGeom>
          <a:noFill/>
        </p:spPr>
        <p:txBody>
          <a:bodyPr wrap="square" rtlCol="0">
            <a:spAutoFit/>
          </a:bodyPr>
          <a:lstStyle/>
          <a:p>
            <a:pPr algn="r"/>
            <a:r>
              <a:rPr lang="en-US" sz="3200" dirty="0">
                <a:solidFill>
                  <a:srgbClr val="FFC000"/>
                </a:solidFill>
              </a:rPr>
              <a:t>Robert Aldrich Chief Financial Officer, GGL</a:t>
            </a:r>
          </a:p>
          <a:p>
            <a:endParaRPr lang="en-US" sz="4800" dirty="0"/>
          </a:p>
        </p:txBody>
      </p:sp>
    </p:spTree>
    <p:extLst>
      <p:ext uri="{BB962C8B-B14F-4D97-AF65-F5344CB8AC3E}">
        <p14:creationId xmlns:p14="http://schemas.microsoft.com/office/powerpoint/2010/main" val="3012245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ángulo redondeado 38"/>
          <p:cNvSpPr/>
          <p:nvPr/>
        </p:nvSpPr>
        <p:spPr>
          <a:xfrm>
            <a:off x="8739015" y="788566"/>
            <a:ext cx="3326471" cy="6029340"/>
          </a:xfrm>
          <a:prstGeom prst="roundRect">
            <a:avLst>
              <a:gd name="adj" fmla="val 7028"/>
            </a:avLst>
          </a:prstGeom>
          <a:solidFill>
            <a:schemeClr val="accent1">
              <a:lumMod val="20000"/>
              <a:lumOff val="80000"/>
            </a:schemeClr>
          </a:solidFill>
          <a:ln>
            <a:noFill/>
          </a:ln>
          <a:effectLst>
            <a:outerShdw blurRad="127000" dist="50800" dir="5400000" algn="ctr" rotWithShape="0">
              <a:srgbClr val="000000">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ángulo redondeado 36">
            <a:extLst>
              <a:ext uri="{FF2B5EF4-FFF2-40B4-BE49-F238E27FC236}">
                <a16:creationId xmlns:a16="http://schemas.microsoft.com/office/drawing/2014/main" id="{96A84625-60AF-3F08-2967-D47A6B0E685F}"/>
              </a:ext>
            </a:extLst>
          </p:cNvPr>
          <p:cNvSpPr/>
          <p:nvPr/>
        </p:nvSpPr>
        <p:spPr>
          <a:xfrm>
            <a:off x="9063990" y="4819522"/>
            <a:ext cx="2801220" cy="342981"/>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ángulo redondeado 1"/>
          <p:cNvSpPr/>
          <p:nvPr/>
        </p:nvSpPr>
        <p:spPr>
          <a:xfrm>
            <a:off x="4654660" y="791586"/>
            <a:ext cx="3981730" cy="6029341"/>
          </a:xfrm>
          <a:prstGeom prst="roundRect">
            <a:avLst>
              <a:gd name="adj" fmla="val 7028"/>
            </a:avLst>
          </a:prstGeom>
          <a:solidFill>
            <a:schemeClr val="accent1">
              <a:lumMod val="20000"/>
              <a:lumOff val="80000"/>
            </a:schemeClr>
          </a:solidFill>
          <a:ln>
            <a:noFill/>
          </a:ln>
          <a:effectLst>
            <a:outerShdw blurRad="127000" dist="50800" dir="5400000" algn="ctr" rotWithShape="0">
              <a:srgbClr val="000000">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txBox="1">
            <a:spLocks/>
          </p:cNvSpPr>
          <p:nvPr/>
        </p:nvSpPr>
        <p:spPr>
          <a:xfrm>
            <a:off x="6359024" y="-24262"/>
            <a:ext cx="5706461" cy="747162"/>
          </a:xfrm>
          <a:prstGeom prst="rect">
            <a:avLst/>
          </a:prstGeom>
          <a:noFill/>
          <a:ln>
            <a:noFill/>
          </a:ln>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800" b="1" dirty="0">
                <a:solidFill>
                  <a:srgbClr val="FFC000"/>
                </a:solidFill>
                <a:latin typeface="Myriad Pro" panose="020B0503030403020204" pitchFamily="34" charset="0"/>
              </a:rPr>
              <a:t>REVIEWS &amp; ONLINE REPUTATION MANAGEMENT, LISTINGS, and LOCAL SEO SOFTWARE SERVICES</a:t>
            </a:r>
          </a:p>
        </p:txBody>
      </p:sp>
      <p:pic>
        <p:nvPicPr>
          <p:cNvPr id="29" name="Imagen 28"/>
          <p:cNvPicPr>
            <a:picLocks noChangeAspect="1"/>
          </p:cNvPicPr>
          <p:nvPr/>
        </p:nvPicPr>
        <p:blipFill rotWithShape="1">
          <a:blip r:embed="rId2">
            <a:extLst>
              <a:ext uri="{28A0092B-C50C-407E-A947-70E740481C1C}">
                <a14:useLocalDpi xmlns:a14="http://schemas.microsoft.com/office/drawing/2010/main" val="0"/>
              </a:ext>
            </a:extLst>
          </a:blip>
          <a:srcRect t="6503"/>
          <a:stretch/>
        </p:blipFill>
        <p:spPr>
          <a:xfrm>
            <a:off x="0" y="-31813"/>
            <a:ext cx="2906415" cy="1487276"/>
          </a:xfrm>
          <a:prstGeom prst="rect">
            <a:avLst/>
          </a:prstGeom>
        </p:spPr>
      </p:pic>
      <p:sp>
        <p:nvSpPr>
          <p:cNvPr id="8" name="CuadroTexto 7"/>
          <p:cNvSpPr txBox="1"/>
          <p:nvPr/>
        </p:nvSpPr>
        <p:spPr>
          <a:xfrm>
            <a:off x="8850812" y="5173262"/>
            <a:ext cx="2947051" cy="1862048"/>
          </a:xfrm>
          <a:prstGeom prst="rect">
            <a:avLst/>
          </a:prstGeom>
          <a:noFill/>
        </p:spPr>
        <p:txBody>
          <a:bodyPr wrap="square" rtlCol="0">
            <a:spAutoFit/>
          </a:bodyPr>
          <a:lstStyle/>
          <a:p>
            <a:pPr>
              <a:spcAft>
                <a:spcPts val="200"/>
              </a:spcAft>
              <a:buSzPct val="150000"/>
              <a:defRPr/>
            </a:pPr>
            <a:r>
              <a:rPr lang="en-US" sz="1050" b="1" dirty="0">
                <a:solidFill>
                  <a:schemeClr val="bg1"/>
                </a:solidFill>
                <a:latin typeface="Myriad Pro" panose="020B0503030403020204" pitchFamily="34" charset="0"/>
              </a:rPr>
              <a:t>AUTOMATION &amp; SECURITY</a:t>
            </a:r>
            <a:endParaRPr lang="en-US" sz="1050" dirty="0">
              <a:solidFill>
                <a:schemeClr val="bg1"/>
              </a:solidFill>
              <a:latin typeface="Myriad Pro" panose="020B0503030403020204" pitchFamily="34" charset="0"/>
            </a:endParaRP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API capabilities - Data pull/push </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Webhook &amp; bcc automation</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Zapier.com automation </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Multi-factor authentication, data encryption, double encrypted passwords. </a:t>
            </a:r>
          </a:p>
          <a:p>
            <a:pPr marL="171450" lvl="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a:rPr>
              <a:t>HTTPS, </a:t>
            </a:r>
            <a:r>
              <a:rPr lang="en-US" sz="1050" b="0" i="0" dirty="0">
                <a:solidFill>
                  <a:schemeClr val="bg1"/>
                </a:solidFill>
                <a:effectLst/>
                <a:latin typeface="Myriad Pro" panose="020B0503030403020204"/>
              </a:rPr>
              <a:t>SOC2 compliant, ISO 27001 compliant </a:t>
            </a:r>
            <a:r>
              <a:rPr lang="en-US" sz="1050" dirty="0">
                <a:solidFill>
                  <a:schemeClr val="bg1"/>
                </a:solidFill>
                <a:latin typeface="Myriad Pro" panose="020B0503030403020204"/>
              </a:rPr>
              <a:t> </a:t>
            </a:r>
          </a:p>
          <a:p>
            <a:pPr marL="171450" indent="-171450">
              <a:buSzPct val="150000"/>
              <a:buFont typeface="Arial" panose="020B0604020202020204" pitchFamily="34" charset="0"/>
              <a:buChar char="•"/>
              <a:defRPr/>
            </a:pPr>
            <a:r>
              <a:rPr lang="en-US" sz="1050" dirty="0">
                <a:solidFill>
                  <a:schemeClr val="bg1"/>
                </a:solidFill>
                <a:latin typeface="Myriad Pro" panose="020B0503030403020204" pitchFamily="34" charset="0"/>
              </a:rPr>
              <a:t>HIPAA compliant and 3</a:t>
            </a:r>
            <a:r>
              <a:rPr lang="en-US" sz="1050" baseline="30000" dirty="0">
                <a:solidFill>
                  <a:schemeClr val="bg1"/>
                </a:solidFill>
                <a:latin typeface="Myriad Pro" panose="020B0503030403020204" pitchFamily="34" charset="0"/>
              </a:rPr>
              <a:t>rd</a:t>
            </a:r>
            <a:r>
              <a:rPr lang="en-US" sz="1050" dirty="0">
                <a:solidFill>
                  <a:schemeClr val="bg1"/>
                </a:solidFill>
                <a:latin typeface="Myriad Pro" panose="020B0503030403020204" pitchFamily="34" charset="0"/>
              </a:rPr>
              <a:t> party certified</a:t>
            </a:r>
          </a:p>
          <a:p>
            <a:endParaRPr lang="en-US" sz="1050" dirty="0">
              <a:solidFill>
                <a:schemeClr val="accent1">
                  <a:lumMod val="75000"/>
                </a:schemeClr>
              </a:solidFill>
              <a:latin typeface="Myriad Pro" panose="020B0503030403020204" pitchFamily="34" charset="0"/>
            </a:endParaRPr>
          </a:p>
        </p:txBody>
      </p:sp>
      <p:sp>
        <p:nvSpPr>
          <p:cNvPr id="9" name="CuadroTexto 8"/>
          <p:cNvSpPr txBox="1"/>
          <p:nvPr/>
        </p:nvSpPr>
        <p:spPr>
          <a:xfrm>
            <a:off x="9178874" y="4849339"/>
            <a:ext cx="2686336" cy="261610"/>
          </a:xfrm>
          <a:prstGeom prst="rect">
            <a:avLst/>
          </a:prstGeom>
          <a:noFill/>
        </p:spPr>
        <p:txBody>
          <a:bodyPr wrap="square" rtlCol="0">
            <a:spAutoFit/>
          </a:bodyPr>
          <a:lstStyle/>
          <a:p>
            <a:pPr algn="ctr"/>
            <a:r>
              <a:rPr lang="en-US" sz="1100" b="1" dirty="0">
                <a:solidFill>
                  <a:schemeClr val="bg1"/>
                </a:solidFill>
                <a:latin typeface="Myriad Pro" panose="020B0503030403020204" pitchFamily="34" charset="0"/>
              </a:rPr>
              <a:t>TECHNICAL </a:t>
            </a:r>
          </a:p>
        </p:txBody>
      </p:sp>
      <p:sp>
        <p:nvSpPr>
          <p:cNvPr id="32" name="CuadroTexto 31"/>
          <p:cNvSpPr txBox="1"/>
          <p:nvPr/>
        </p:nvSpPr>
        <p:spPr>
          <a:xfrm>
            <a:off x="4757285" y="1267734"/>
            <a:ext cx="3761413" cy="5634876"/>
          </a:xfrm>
          <a:prstGeom prst="rect">
            <a:avLst/>
          </a:prstGeom>
          <a:noFill/>
        </p:spPr>
        <p:txBody>
          <a:bodyPr wrap="square" rtlCol="0">
            <a:spAutoFit/>
          </a:bodyPr>
          <a:lstStyle/>
          <a:p>
            <a:pPr>
              <a:spcAft>
                <a:spcPts val="200"/>
              </a:spcAft>
              <a:buClr>
                <a:srgbClr val="0066BF"/>
              </a:buClr>
              <a:buSzPct val="150000"/>
            </a:pPr>
            <a:r>
              <a:rPr lang="en-US" sz="1050" b="1" dirty="0">
                <a:solidFill>
                  <a:schemeClr val="bg1"/>
                </a:solidFill>
                <a:latin typeface="Myriad Pro" panose="020B0503030403020204" pitchFamily="34" charset="0"/>
              </a:rPr>
              <a:t>REVIEW MONITORING &amp; REPUTATION MANAGEMENT</a:t>
            </a:r>
          </a:p>
          <a:p>
            <a:pPr marL="171450" indent="-171450">
              <a:spcAft>
                <a:spcPts val="200"/>
              </a:spcAft>
              <a:buClr>
                <a:schemeClr val="tx1"/>
              </a:buClr>
              <a:buSzPct val="150000"/>
              <a:buFont typeface="Arial" panose="020B0604020202020204" pitchFamily="34" charset="0"/>
              <a:buChar char="•"/>
            </a:pPr>
            <a:r>
              <a:rPr lang="en-US" sz="1050" b="0" dirty="0">
                <a:solidFill>
                  <a:schemeClr val="bg1"/>
                </a:solidFill>
                <a:effectLst/>
                <a:latin typeface="Myriad Pro" panose="020B0503030403020204" pitchFamily="34" charset="0"/>
              </a:rPr>
              <a:t>Monitor online reviews from a selection of review sites per business location.</a:t>
            </a:r>
          </a:p>
          <a:p>
            <a:pPr marL="171450" indent="-171450">
              <a:spcAft>
                <a:spcPts val="200"/>
              </a:spcAft>
              <a:buClr>
                <a:schemeClr val="tx1"/>
              </a:buClr>
              <a:buSzPct val="150000"/>
              <a:buFont typeface="Arial" panose="020B0604020202020204" pitchFamily="34" charset="0"/>
              <a:buChar char="•"/>
              <a:defRPr/>
            </a:pPr>
            <a:r>
              <a:rPr lang="en-US" sz="1050" dirty="0">
                <a:solidFill>
                  <a:schemeClr val="bg1"/>
                </a:solidFill>
                <a:latin typeface="Myriad Pro" panose="020B0503030403020204" pitchFamily="34" charset="0"/>
              </a:rPr>
              <a:t>Centralized reporting and data analysis of your location's reviews and ratings.</a:t>
            </a:r>
          </a:p>
          <a:p>
            <a:pPr marL="171450" indent="-171450">
              <a:spcAft>
                <a:spcPts val="200"/>
              </a:spcAft>
              <a:buClr>
                <a:schemeClr val="tx1"/>
              </a:buClr>
              <a:buSzPct val="150000"/>
              <a:buFont typeface="Arial" panose="020B0604020202020204" pitchFamily="34" charset="0"/>
              <a:buChar char="•"/>
              <a:defRPr/>
            </a:pPr>
            <a:r>
              <a:rPr lang="en-US" sz="1050" dirty="0">
                <a:solidFill>
                  <a:schemeClr val="bg1"/>
                </a:solidFill>
                <a:latin typeface="Myriad Pro" panose="020B0503030403020204" pitchFamily="34" charset="0"/>
              </a:rPr>
              <a:t>Location Management - Identify which locations or regions drive positive sentiment and which detract.</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Response management workflows, track employee responses, assign reviews for actions, escalate possible issues, keep historical notes. </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Response library, AI review response creator tool, auto-response features. </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Create and respond to Facebook &amp; Google reviews thru the platform, and 2-click to copy and paste responses on Glassdoor, Indeed, Yelp, etc. </a:t>
            </a:r>
          </a:p>
          <a:p>
            <a:pPr>
              <a:spcAft>
                <a:spcPts val="200"/>
              </a:spcAft>
              <a:buClr>
                <a:srgbClr val="0066BF"/>
              </a:buClr>
              <a:buSzPct val="150000"/>
            </a:pPr>
            <a:r>
              <a:rPr lang="en-US" sz="1050" b="1" dirty="0">
                <a:solidFill>
                  <a:schemeClr val="bg1"/>
                </a:solidFill>
                <a:latin typeface="Myriad Pro" panose="020B0503030403020204" pitchFamily="34" charset="0"/>
              </a:rPr>
              <a:t>REPORTING, DATA ANALYTICS &amp; BUSINESS INSIGHTS</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Custom email reports per location, groups, division/region, and at corporate level includes data analytic charts, graphs, and trends. </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Sentiment and AI phrase analysis charts. </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Custom Daily, Weekly, Monthly, Quarterly, and Annual, email reports. </a:t>
            </a:r>
          </a:p>
          <a:p>
            <a:pPr>
              <a:spcAft>
                <a:spcPts val="200"/>
              </a:spcAft>
              <a:buClr>
                <a:srgbClr val="0066BF"/>
              </a:buClr>
              <a:buSzPct val="150000"/>
            </a:pPr>
            <a:r>
              <a:rPr lang="en-US" sz="1050" b="1" dirty="0">
                <a:solidFill>
                  <a:schemeClr val="bg1"/>
                </a:solidFill>
                <a:latin typeface="Myriad Pro" panose="020B0503030403020204" pitchFamily="34" charset="0"/>
              </a:rPr>
              <a:t>SOCIAL MEDIA</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The platform alerts you to new comments, enables AI-driven content creation, and monitors social media trends to boost engagement and broaden your digital footprint.</a:t>
            </a:r>
          </a:p>
          <a:p>
            <a:pPr marL="171450" indent="-171450">
              <a:spcAft>
                <a:spcPts val="200"/>
              </a:spcAft>
              <a:buClr>
                <a:schemeClr val="tx1"/>
              </a:buClr>
              <a:buSzPct val="150000"/>
              <a:buFont typeface="Arial" panose="020B0604020202020204" pitchFamily="34" charset="0"/>
              <a:buChar char="•"/>
            </a:pPr>
            <a:r>
              <a:rPr lang="en-US" sz="1050" dirty="0">
                <a:solidFill>
                  <a:schemeClr val="bg1"/>
                </a:solidFill>
                <a:latin typeface="Myriad Pro" panose="020B0503030403020204" pitchFamily="34" charset="0"/>
              </a:rPr>
              <a:t>Includes one click sharing of public reviews on your social channels (Facebook, Instagram, and Google Business Profile (GBP), LinkedIn.)</a:t>
            </a:r>
          </a:p>
          <a:p>
            <a:pPr algn="ctr">
              <a:spcAft>
                <a:spcPts val="200"/>
              </a:spcAft>
              <a:buClr>
                <a:schemeClr val="tx1"/>
              </a:buClr>
              <a:buSzPct val="150000"/>
            </a:pPr>
            <a:endParaRPr lang="en-US" sz="800" b="1" dirty="0">
              <a:solidFill>
                <a:schemeClr val="bg1"/>
              </a:solidFill>
              <a:latin typeface="Myriad Pro" panose="020B0503030403020204" pitchFamily="34" charset="0"/>
            </a:endParaRPr>
          </a:p>
          <a:p>
            <a:pPr algn="ctr">
              <a:spcAft>
                <a:spcPts val="200"/>
              </a:spcAft>
              <a:buClr>
                <a:schemeClr val="tx1"/>
              </a:buClr>
              <a:buSzPct val="150000"/>
            </a:pPr>
            <a:r>
              <a:rPr lang="en-US" sz="1050" b="1" dirty="0">
                <a:solidFill>
                  <a:schemeClr val="bg1"/>
                </a:solidFill>
                <a:latin typeface="Myriad Pro" panose="020B0503030403020204" pitchFamily="34" charset="0"/>
              </a:rPr>
              <a:t>MORE FEATURES:</a:t>
            </a:r>
          </a:p>
          <a:p>
            <a:pPr algn="ctr">
              <a:spcAft>
                <a:spcPts val="200"/>
              </a:spcAft>
              <a:buClr>
                <a:schemeClr val="tx1"/>
              </a:buClr>
              <a:buSzPct val="150000"/>
            </a:pPr>
            <a:r>
              <a:rPr lang="en-US" sz="1050" dirty="0">
                <a:solidFill>
                  <a:schemeClr val="bg1"/>
                </a:solidFill>
                <a:latin typeface="Myriad Pro" panose="020B0503030403020204" pitchFamily="34" charset="0"/>
                <a:hlinkClick r:id="rId3">
                  <a:extLst>
                    <a:ext uri="{A12FA001-AC4F-418D-AE19-62706E023703}">
                      <ahyp:hlinkClr xmlns:ahyp="http://schemas.microsoft.com/office/drawing/2018/hyperlinkcolor" val="tx"/>
                    </a:ext>
                  </a:extLst>
                </a:hlinkClick>
              </a:rPr>
              <a:t>https://reviewdriver.com</a:t>
            </a:r>
            <a:r>
              <a:rPr lang="en-US" sz="1050" dirty="0">
                <a:solidFill>
                  <a:schemeClr val="bg1"/>
                </a:solidFill>
                <a:latin typeface="Myriad Pro" panose="020B0503030403020204" pitchFamily="34" charset="0"/>
              </a:rPr>
              <a:t> </a:t>
            </a:r>
          </a:p>
        </p:txBody>
      </p:sp>
      <p:sp>
        <p:nvSpPr>
          <p:cNvPr id="37" name="Rectángulo redondeado 36"/>
          <p:cNvSpPr/>
          <p:nvPr/>
        </p:nvSpPr>
        <p:spPr>
          <a:xfrm>
            <a:off x="749267" y="1046001"/>
            <a:ext cx="2940945" cy="469653"/>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ángulo redondeado 36">
            <a:extLst>
              <a:ext uri="{FF2B5EF4-FFF2-40B4-BE49-F238E27FC236}">
                <a16:creationId xmlns:a16="http://schemas.microsoft.com/office/drawing/2014/main" id="{E6950B86-09F3-E82F-D0C6-CE4469F1C143}"/>
              </a:ext>
            </a:extLst>
          </p:cNvPr>
          <p:cNvSpPr/>
          <p:nvPr/>
        </p:nvSpPr>
        <p:spPr>
          <a:xfrm>
            <a:off x="5286398" y="808988"/>
            <a:ext cx="2734169" cy="457367"/>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defRPr/>
            </a:pPr>
            <a:r>
              <a:rPr lang="en-US" sz="1100" b="1" dirty="0">
                <a:solidFill>
                  <a:schemeClr val="bg1"/>
                </a:solidFill>
                <a:latin typeface="Myriad Pro" panose="020B0503030403020204" pitchFamily="34" charset="0"/>
              </a:rPr>
              <a:t>MONITORING ONLY SOFTWARE SERVICES FEATURES</a:t>
            </a:r>
          </a:p>
        </p:txBody>
      </p:sp>
      <p:sp>
        <p:nvSpPr>
          <p:cNvPr id="23" name="Rectángulo redondeado 22"/>
          <p:cNvSpPr/>
          <p:nvPr/>
        </p:nvSpPr>
        <p:spPr>
          <a:xfrm>
            <a:off x="126512" y="794848"/>
            <a:ext cx="4380246" cy="6029341"/>
          </a:xfrm>
          <a:prstGeom prst="roundRect">
            <a:avLst>
              <a:gd name="adj" fmla="val 7028"/>
            </a:avLst>
          </a:prstGeom>
          <a:solidFill>
            <a:schemeClr val="accent1">
              <a:lumMod val="20000"/>
              <a:lumOff val="80000"/>
            </a:schemeClr>
          </a:solidFill>
          <a:ln>
            <a:noFill/>
          </a:ln>
          <a:effectLst>
            <a:outerShdw blurRad="50800" dist="50800" dir="5400000" algn="ctr"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CuadroTexto 29"/>
          <p:cNvSpPr txBox="1"/>
          <p:nvPr/>
        </p:nvSpPr>
        <p:spPr>
          <a:xfrm>
            <a:off x="126513" y="1294704"/>
            <a:ext cx="4360090" cy="4839786"/>
          </a:xfrm>
          <a:prstGeom prst="rect">
            <a:avLst/>
          </a:prstGeom>
          <a:noFill/>
        </p:spPr>
        <p:txBody>
          <a:bodyPr wrap="square" rtlCol="0">
            <a:spAutoFit/>
          </a:bodyPr>
          <a:lstStyle/>
          <a:p>
            <a:pPr>
              <a:spcAft>
                <a:spcPts val="200"/>
              </a:spcAft>
              <a:buSzPct val="150000"/>
            </a:pPr>
            <a:r>
              <a:rPr lang="en-US" sz="1050" b="1" dirty="0">
                <a:solidFill>
                  <a:schemeClr val="bg1"/>
                </a:solidFill>
                <a:latin typeface="Myriad Pro" panose="020B0503030403020204" pitchFamily="34" charset="0"/>
              </a:rPr>
              <a:t>SURVEYS &amp; REVIEW COLLECTION</a:t>
            </a:r>
            <a:endParaRPr lang="en-US" sz="1050" dirty="0">
              <a:solidFill>
                <a:schemeClr val="bg1"/>
              </a:solidFill>
              <a:latin typeface="Myriad Pro" panose="020B0503030403020204" pitchFamily="34" charset="0"/>
            </a:endParaRP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Custom surveys, including Star Ratings, Emoji’s, Thumbs Up/Down, Net Promoter Score (NPS), plus ability to add full survey questionnaires.  Easy to use QR code creator and NFC Tags. </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Encourage happy customers to leave positive reviews on select review sites (Google, Facebook, Yelp, Better Bus. Bureau, etc.).</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Obtain private feedback from unhappy customers to help resolve any issues and turn sentiment around to keep customers returning. </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Custom email and text campaigns at the location level with resend feature available when no initial feedback is given. </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Customizable emails and texts with personalized messaging &gt;thank you page, thank you email, and follow up emails, etc. </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Ability to match to your company branding (logos, colors, fonts).</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Optional time-stamped promotions/coupons/referrals to consumers for feedback.</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Instant email/text alerts for survey feedback with possible issues, and for 1-to-3-star Google ratings available.</a:t>
            </a:r>
          </a:p>
          <a:p>
            <a:pPr marL="171450" indent="-171450">
              <a:spcAft>
                <a:spcPts val="200"/>
              </a:spcAft>
              <a:buSzPct val="150000"/>
              <a:buFont typeface="Arial" panose="020B0604020202020204" pitchFamily="34" charset="0"/>
              <a:buChar char="•"/>
            </a:pPr>
            <a:r>
              <a:rPr lang="en-US" sz="1050" dirty="0">
                <a:solidFill>
                  <a:schemeClr val="bg1"/>
                </a:solidFill>
                <a:latin typeface="Myriad Pro" panose="020B0503030403020204" pitchFamily="34" charset="0"/>
              </a:rPr>
              <a:t>Supports over 26 languages. </a:t>
            </a:r>
          </a:p>
          <a:p>
            <a:pPr marL="0" marR="0" lvl="0" indent="0" algn="l" defTabSz="914400" rtl="0" eaLnBrk="1" fontAlgn="auto" latinLnBrk="0" hangingPunct="1">
              <a:lnSpc>
                <a:spcPct val="100000"/>
              </a:lnSpc>
              <a:spcBef>
                <a:spcPts val="0"/>
              </a:spcBef>
              <a:spcAft>
                <a:spcPts val="200"/>
              </a:spcAft>
              <a:buClrTx/>
              <a:buSzPct val="150000"/>
              <a:buFontTx/>
              <a:buNone/>
              <a:tabLst/>
              <a:defRPr/>
            </a:pPr>
            <a:r>
              <a:rPr kumimoji="0" lang="en-US" sz="1050" b="1"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WEBSITE TESTIMONIALS (Also include</a:t>
            </a:r>
            <a:r>
              <a:rPr lang="en-US" sz="1050" b="1" dirty="0">
                <a:solidFill>
                  <a:prstClr val="black"/>
                </a:solidFill>
                <a:latin typeface="Myriad Pro" panose="020B0503030403020204" pitchFamily="34" charset="0"/>
              </a:rPr>
              <a:t>d w/Monitoring Plus Software Services)</a:t>
            </a:r>
            <a:endParaRPr kumimoji="0" lang="en-US" sz="1050" b="1" i="0" u="none" strike="noStrike" kern="1200" cap="none" spc="0" normalizeH="0" baseline="0" noProof="0" dirty="0">
              <a:ln>
                <a:noFill/>
              </a:ln>
              <a:solidFill>
                <a:prstClr val="black"/>
              </a:solidFill>
              <a:effectLst/>
              <a:uLnTx/>
              <a:uFillTx/>
              <a:latin typeface="Myriad Pro" panose="020B0503030403020204" pitchFamily="34" charset="0"/>
              <a:ea typeface="+mn-ea"/>
              <a:cs typeface="+mn-cs"/>
            </a:endParaRPr>
          </a:p>
          <a:p>
            <a:pPr marL="171450" marR="0" lvl="0" indent="-171450" algn="l" defTabSz="914400" rtl="0" eaLnBrk="1" fontAlgn="auto" latinLnBrk="0" hangingPunct="1">
              <a:lnSpc>
                <a:spcPct val="100000"/>
              </a:lnSpc>
              <a:spcBef>
                <a:spcPts val="0"/>
              </a:spcBef>
              <a:spcAft>
                <a:spcPts val="200"/>
              </a:spcAft>
              <a:buClrTx/>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Custom website and Facebook testimonial widget(s) to highlight your positive reviews.</a:t>
            </a:r>
          </a:p>
          <a:p>
            <a:pPr marL="171450" marR="0" lvl="0" indent="-171450" algn="l" defTabSz="914400" rtl="0" eaLnBrk="1" fontAlgn="auto" latinLnBrk="0" hangingPunct="1">
              <a:lnSpc>
                <a:spcPct val="100000"/>
              </a:lnSpc>
              <a:spcBef>
                <a:spcPts val="0"/>
              </a:spcBef>
              <a:spcAft>
                <a:spcPts val="200"/>
              </a:spcAft>
              <a:buClrTx/>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Live updating testimonial feeds. </a:t>
            </a:r>
          </a:p>
          <a:p>
            <a:pPr marL="171450" marR="0" lvl="0" indent="-171450" algn="l" defTabSz="914400" rtl="0" eaLnBrk="1" fontAlgn="auto" latinLnBrk="0" hangingPunct="1">
              <a:lnSpc>
                <a:spcPct val="100000"/>
              </a:lnSpc>
              <a:spcBef>
                <a:spcPts val="0"/>
              </a:spcBef>
              <a:spcAft>
                <a:spcPts val="200"/>
              </a:spcAft>
              <a:buClrTx/>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Available at corporate and location level. </a:t>
            </a:r>
          </a:p>
          <a:p>
            <a:pPr marL="171450" marR="0" lvl="0" indent="-171450" algn="l" defTabSz="914400" rtl="0" eaLnBrk="1" fontAlgn="auto" latinLnBrk="0" hangingPunct="1">
              <a:lnSpc>
                <a:spcPct val="100000"/>
              </a:lnSpc>
              <a:spcBef>
                <a:spcPts val="0"/>
              </a:spcBef>
              <a:spcAft>
                <a:spcPts val="200"/>
              </a:spcAft>
              <a:buClrTx/>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Privacy compliant mode available. </a:t>
            </a:r>
            <a:endParaRPr lang="en-US" sz="1050" dirty="0">
              <a:latin typeface="Myriad Pro" panose="020B0503030403020204" pitchFamily="34" charset="0"/>
            </a:endParaRPr>
          </a:p>
          <a:p>
            <a:pPr>
              <a:buSzPct val="150000"/>
            </a:pPr>
            <a:endParaRPr lang="en-US" sz="1050" dirty="0">
              <a:solidFill>
                <a:schemeClr val="accent1">
                  <a:lumMod val="75000"/>
                </a:schemeClr>
              </a:solidFill>
            </a:endParaRPr>
          </a:p>
        </p:txBody>
      </p:sp>
      <p:sp>
        <p:nvSpPr>
          <p:cNvPr id="16" name="Rectángulo redondeado 36">
            <a:extLst>
              <a:ext uri="{FF2B5EF4-FFF2-40B4-BE49-F238E27FC236}">
                <a16:creationId xmlns:a16="http://schemas.microsoft.com/office/drawing/2014/main" id="{D27A61A4-5E7E-ACD5-4EFD-720C7C20E410}"/>
              </a:ext>
            </a:extLst>
          </p:cNvPr>
          <p:cNvSpPr/>
          <p:nvPr/>
        </p:nvSpPr>
        <p:spPr>
          <a:xfrm>
            <a:off x="574312" y="830156"/>
            <a:ext cx="3471871" cy="469653"/>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CuadroTexto 37"/>
          <p:cNvSpPr txBox="1"/>
          <p:nvPr/>
        </p:nvSpPr>
        <p:spPr>
          <a:xfrm>
            <a:off x="439426" y="828483"/>
            <a:ext cx="3635438" cy="566684"/>
          </a:xfrm>
          <a:prstGeom prst="rect">
            <a:avLst/>
          </a:prstGeom>
          <a:noFill/>
        </p:spPr>
        <p:txBody>
          <a:bodyPr wrap="square" rtlCol="0">
            <a:spAutoFit/>
          </a:bodyPr>
          <a:lstStyle/>
          <a:p>
            <a:pPr algn="ctr">
              <a:lnSpc>
                <a:spcPts val="1320"/>
              </a:lnSpc>
            </a:pPr>
            <a:r>
              <a:rPr lang="en-US" sz="1100" b="1" dirty="0">
                <a:solidFill>
                  <a:schemeClr val="bg1"/>
                </a:solidFill>
                <a:latin typeface="Myriad Pro" panose="020B0503030403020204" pitchFamily="34" charset="0"/>
              </a:rPr>
              <a:t>PRO/FULL REVIEW SOFTWARE SERVICES</a:t>
            </a:r>
          </a:p>
          <a:p>
            <a:pPr algn="ctr">
              <a:lnSpc>
                <a:spcPts val="1320"/>
              </a:lnSpc>
            </a:pPr>
            <a:r>
              <a:rPr lang="en-US" sz="1100" b="1" dirty="0">
                <a:solidFill>
                  <a:schemeClr val="bg1"/>
                </a:solidFill>
                <a:latin typeface="Myriad Pro" panose="020B0503030403020204" pitchFamily="34" charset="0"/>
              </a:rPr>
              <a:t>FEATURES (includes MONITORING SERVICES)</a:t>
            </a:r>
          </a:p>
        </p:txBody>
      </p:sp>
      <p:sp>
        <p:nvSpPr>
          <p:cNvPr id="3" name="Rectángulo redondeado 36">
            <a:extLst>
              <a:ext uri="{FF2B5EF4-FFF2-40B4-BE49-F238E27FC236}">
                <a16:creationId xmlns:a16="http://schemas.microsoft.com/office/drawing/2014/main" id="{321D048B-BB7A-AEAB-62DB-B1AD53783549}"/>
              </a:ext>
            </a:extLst>
          </p:cNvPr>
          <p:cNvSpPr/>
          <p:nvPr/>
        </p:nvSpPr>
        <p:spPr>
          <a:xfrm>
            <a:off x="9074836" y="804158"/>
            <a:ext cx="2801220" cy="469653"/>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uadroTexto 8">
            <a:extLst>
              <a:ext uri="{FF2B5EF4-FFF2-40B4-BE49-F238E27FC236}">
                <a16:creationId xmlns:a16="http://schemas.microsoft.com/office/drawing/2014/main" id="{C3AD7F58-3921-50BA-CEAA-95C8A8CD9995}"/>
              </a:ext>
            </a:extLst>
          </p:cNvPr>
          <p:cNvSpPr txBox="1"/>
          <p:nvPr/>
        </p:nvSpPr>
        <p:spPr>
          <a:xfrm>
            <a:off x="9164349" y="847728"/>
            <a:ext cx="2686336" cy="430887"/>
          </a:xfrm>
          <a:prstGeom prst="rect">
            <a:avLst/>
          </a:prstGeom>
          <a:noFill/>
        </p:spPr>
        <p:txBody>
          <a:bodyPr wrap="square" rtlCol="0">
            <a:spAutoFit/>
          </a:bodyPr>
          <a:lstStyle/>
          <a:p>
            <a:pPr algn="ctr"/>
            <a:r>
              <a:rPr lang="en-US" sz="1100" b="1" dirty="0">
                <a:solidFill>
                  <a:schemeClr val="bg1"/>
                </a:solidFill>
                <a:latin typeface="Myriad Pro" panose="020B0503030403020204" pitchFamily="34" charset="0"/>
              </a:rPr>
              <a:t>ADVANCED LISTING</a:t>
            </a:r>
          </a:p>
          <a:p>
            <a:pPr algn="ctr"/>
            <a:r>
              <a:rPr lang="en-US" sz="1100" b="1" dirty="0">
                <a:solidFill>
                  <a:schemeClr val="bg1"/>
                </a:solidFill>
                <a:latin typeface="Myriad Pro" panose="020B0503030403020204" pitchFamily="34" charset="0"/>
              </a:rPr>
              <a:t>SOFTWARE SERVICES &amp; LOCAL SEO</a:t>
            </a:r>
          </a:p>
        </p:txBody>
      </p:sp>
      <p:sp>
        <p:nvSpPr>
          <p:cNvPr id="5" name="CuadroTexto 7">
            <a:extLst>
              <a:ext uri="{FF2B5EF4-FFF2-40B4-BE49-F238E27FC236}">
                <a16:creationId xmlns:a16="http://schemas.microsoft.com/office/drawing/2014/main" id="{5C8983EC-8454-8EBC-2B06-45D7C4E9D1A6}"/>
              </a:ext>
            </a:extLst>
          </p:cNvPr>
          <p:cNvSpPr txBox="1"/>
          <p:nvPr/>
        </p:nvSpPr>
        <p:spPr>
          <a:xfrm>
            <a:off x="8681705" y="1285834"/>
            <a:ext cx="3281194" cy="3665106"/>
          </a:xfrm>
          <a:prstGeom prst="rect">
            <a:avLst/>
          </a:prstGeom>
          <a:noFill/>
        </p:spPr>
        <p:txBody>
          <a:bodyPr wrap="square" rtlCol="0">
            <a:spAutoFit/>
          </a:bodyPr>
          <a:lstStyle/>
          <a:p>
            <a:pPr>
              <a:spcAft>
                <a:spcPts val="200"/>
              </a:spcAft>
              <a:buSzPct val="150000"/>
              <a:defRPr/>
            </a:pPr>
            <a:r>
              <a:rPr lang="en-US" sz="1050" b="1" dirty="0">
                <a:solidFill>
                  <a:schemeClr val="bg1"/>
                </a:solidFill>
                <a:latin typeface="Myriad Pro" panose="020B0503030403020204" pitchFamily="34" charset="0"/>
              </a:rPr>
              <a:t>LISTINGS &amp; CITATIONS</a:t>
            </a:r>
            <a:endParaRPr lang="en-US" sz="1050" dirty="0">
              <a:solidFill>
                <a:schemeClr val="bg1"/>
              </a:solidFill>
              <a:latin typeface="Myriad Pro" panose="020B0503030403020204" pitchFamily="34" charset="0"/>
            </a:endParaRP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Deliver and manage your critical business information to one of the largest authorized local search networks of directories and listings including Google (Search, Maps, Assistant, Waze), Apple (Maps, Siri, Safari), and more.</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Publish your listings to major directories and sync with voice assistants like Siri, Google Assistant, and navigation systems, keeping your information consistent and accurate from </a:t>
            </a:r>
            <a:r>
              <a:rPr lang="en-US" sz="1050" i="1" dirty="0">
                <a:solidFill>
                  <a:schemeClr val="bg1"/>
                </a:solidFill>
                <a:latin typeface="Myriad Pro" panose="020B0503030403020204" pitchFamily="34" charset="0"/>
              </a:rPr>
              <a:t>one central hub. </a:t>
            </a:r>
          </a:p>
          <a:p>
            <a:pPr>
              <a:spcAft>
                <a:spcPts val="200"/>
              </a:spcAft>
              <a:buSzPct val="150000"/>
              <a:defRPr/>
            </a:pPr>
            <a:r>
              <a:rPr lang="en-US" sz="1050" b="1" dirty="0">
                <a:solidFill>
                  <a:schemeClr val="bg1"/>
                </a:solidFill>
                <a:latin typeface="Myriad Pro" panose="020B0503030403020204" pitchFamily="34" charset="0"/>
              </a:rPr>
              <a:t>Local SEO Insights and Tools</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Local SEO Check Up Report provides actionable insights into online search visibility. </a:t>
            </a:r>
          </a:p>
          <a:p>
            <a:pPr marL="628650" lvl="1"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In-depth report on your Google Business Profile(s), Listings &amp; Citations, Reputation Management, Social Media, Business Website, Search Results &amp; Views.</a:t>
            </a:r>
          </a:p>
          <a:p>
            <a:pPr marL="171450" indent="-171450">
              <a:spcAft>
                <a:spcPts val="200"/>
              </a:spcAft>
              <a:buSzPct val="150000"/>
              <a:buFont typeface="Arial" panose="020B0604020202020204" pitchFamily="34" charset="0"/>
              <a:buChar char="•"/>
              <a:defRPr/>
            </a:pPr>
            <a:r>
              <a:rPr lang="en-US" sz="1050" dirty="0">
                <a:solidFill>
                  <a:schemeClr val="bg1"/>
                </a:solidFill>
                <a:latin typeface="Myriad Pro" panose="020B0503030403020204" pitchFamily="34" charset="0"/>
              </a:rPr>
              <a:t>Competitor comparison charts, Google Maps Rank chart, homepage audit, and more.</a:t>
            </a:r>
          </a:p>
          <a:p>
            <a:pPr>
              <a:spcAft>
                <a:spcPts val="200"/>
              </a:spcAft>
              <a:buSzPct val="150000"/>
              <a:defRPr/>
            </a:pPr>
            <a:r>
              <a:rPr lang="en-US" sz="1050" dirty="0">
                <a:latin typeface="Myriad Pro" panose="020B0503030403020204" pitchFamily="34" charset="0"/>
              </a:rPr>
              <a:t> </a:t>
            </a:r>
          </a:p>
        </p:txBody>
      </p:sp>
      <p:sp>
        <p:nvSpPr>
          <p:cNvPr id="6" name="Rectángulo redondeado 36">
            <a:extLst>
              <a:ext uri="{FF2B5EF4-FFF2-40B4-BE49-F238E27FC236}">
                <a16:creationId xmlns:a16="http://schemas.microsoft.com/office/drawing/2014/main" id="{3C228CD5-2BF4-CC28-D43C-6FD55F4639E0}"/>
              </a:ext>
            </a:extLst>
          </p:cNvPr>
          <p:cNvSpPr/>
          <p:nvPr/>
        </p:nvSpPr>
        <p:spPr>
          <a:xfrm>
            <a:off x="931044" y="5745063"/>
            <a:ext cx="2801220" cy="342981"/>
          </a:xfrm>
          <a:prstGeom prst="roundRect">
            <a:avLst>
              <a:gd name="adj" fmla="val 50000"/>
            </a:avLst>
          </a:prstGeom>
          <a:solidFill>
            <a:srgbClr val="0066BF"/>
          </a:solidFill>
          <a:ln>
            <a:noFill/>
          </a:ln>
          <a:effectLst>
            <a:outerShdw blurRad="50800" dist="50800" dir="324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8">
            <a:extLst>
              <a:ext uri="{FF2B5EF4-FFF2-40B4-BE49-F238E27FC236}">
                <a16:creationId xmlns:a16="http://schemas.microsoft.com/office/drawing/2014/main" id="{C86AD3EB-76AF-3404-EAA4-0F1EEB313E32}"/>
              </a:ext>
            </a:extLst>
          </p:cNvPr>
          <p:cNvSpPr txBox="1"/>
          <p:nvPr/>
        </p:nvSpPr>
        <p:spPr>
          <a:xfrm>
            <a:off x="1045928" y="5774880"/>
            <a:ext cx="2686336" cy="261610"/>
          </a:xfrm>
          <a:prstGeom prst="rect">
            <a:avLst/>
          </a:prstGeom>
          <a:noFill/>
        </p:spPr>
        <p:txBody>
          <a:bodyPr wrap="square" rtlCol="0">
            <a:spAutoFit/>
          </a:bodyPr>
          <a:lstStyle/>
          <a:p>
            <a:pPr algn="ctr"/>
            <a:r>
              <a:rPr lang="en-US" sz="1100" b="1" dirty="0">
                <a:solidFill>
                  <a:schemeClr val="bg1"/>
                </a:solidFill>
                <a:latin typeface="Myriad Pro" panose="020B0503030403020204" pitchFamily="34" charset="0"/>
              </a:rPr>
              <a:t>ADMINISTRATION </a:t>
            </a:r>
          </a:p>
        </p:txBody>
      </p:sp>
      <p:sp>
        <p:nvSpPr>
          <p:cNvPr id="17" name="TextBox 16">
            <a:extLst>
              <a:ext uri="{FF2B5EF4-FFF2-40B4-BE49-F238E27FC236}">
                <a16:creationId xmlns:a16="http://schemas.microsoft.com/office/drawing/2014/main" id="{9FEDE65B-5ACF-1FD3-418E-D7695BB5BCEA}"/>
              </a:ext>
            </a:extLst>
          </p:cNvPr>
          <p:cNvSpPr txBox="1"/>
          <p:nvPr/>
        </p:nvSpPr>
        <p:spPr>
          <a:xfrm>
            <a:off x="264835" y="6053842"/>
            <a:ext cx="4221768" cy="789960"/>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200"/>
              </a:spcAft>
              <a:buClr>
                <a:prstClr val="black"/>
              </a:buClr>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Individual location/branch level user access management</a:t>
            </a:r>
          </a:p>
          <a:p>
            <a:pPr marL="171450" marR="0" lvl="0" indent="-171450" algn="l" defTabSz="914400" rtl="0" eaLnBrk="1" fontAlgn="auto" latinLnBrk="0" hangingPunct="1">
              <a:lnSpc>
                <a:spcPct val="100000"/>
              </a:lnSpc>
              <a:spcBef>
                <a:spcPts val="0"/>
              </a:spcBef>
              <a:spcAft>
                <a:spcPts val="200"/>
              </a:spcAft>
              <a:buClr>
                <a:prstClr val="black"/>
              </a:buClr>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Custom dashboards</a:t>
            </a:r>
          </a:p>
          <a:p>
            <a:pPr marL="171450" marR="0" lvl="0" indent="-171450" algn="l" defTabSz="914400" rtl="0" eaLnBrk="1" fontAlgn="auto" latinLnBrk="0" hangingPunct="1">
              <a:lnSpc>
                <a:spcPct val="100000"/>
              </a:lnSpc>
              <a:spcBef>
                <a:spcPts val="0"/>
              </a:spcBef>
              <a:spcAft>
                <a:spcPts val="200"/>
              </a:spcAft>
              <a:buClr>
                <a:prstClr val="black"/>
              </a:buClr>
              <a:buSzPct val="150000"/>
              <a:buFont typeface="Arial" panose="020B0604020202020204" pitchFamily="34" charset="0"/>
              <a:buChar char="•"/>
              <a:tabLst/>
              <a:defRPr/>
            </a:pPr>
            <a:r>
              <a:rPr kumimoji="0" lang="en-US" sz="1050" b="0" i="0" u="none" strike="noStrike" kern="1200" cap="none" spc="0" normalizeH="0" baseline="0" noProof="0" dirty="0">
                <a:ln>
                  <a:noFill/>
                </a:ln>
                <a:solidFill>
                  <a:prstClr val="black"/>
                </a:solidFill>
                <a:effectLst/>
                <a:uLnTx/>
                <a:uFillTx/>
                <a:latin typeface="Myriad Pro" panose="020B0503030403020204" pitchFamily="34" charset="0"/>
                <a:ea typeface="+mn-ea"/>
                <a:cs typeface="+mn-cs"/>
              </a:rPr>
              <a:t>Onboarding and support includes personalize training, how-to widgets, and platform knowledge base.    US based Support Team</a:t>
            </a:r>
          </a:p>
        </p:txBody>
      </p:sp>
      <p:pic>
        <p:nvPicPr>
          <p:cNvPr id="7" name="Picture 6" descr="A black background with white text">
            <a:extLst>
              <a:ext uri="{FF2B5EF4-FFF2-40B4-BE49-F238E27FC236}">
                <a16:creationId xmlns:a16="http://schemas.microsoft.com/office/drawing/2014/main" id="{6D507803-F679-8BDE-7F8A-2C8B8CF16B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414" y="14198"/>
            <a:ext cx="3976235" cy="776197"/>
          </a:xfrm>
          <a:prstGeom prst="rect">
            <a:avLst/>
          </a:prstGeom>
        </p:spPr>
      </p:pic>
    </p:spTree>
    <p:extLst>
      <p:ext uri="{BB962C8B-B14F-4D97-AF65-F5344CB8AC3E}">
        <p14:creationId xmlns:p14="http://schemas.microsoft.com/office/powerpoint/2010/main" val="290799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39C3F-C07B-B837-1B34-ADBEDF13C189}"/>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728C0DD-D482-3581-DB26-412593FB02A7}"/>
              </a:ext>
            </a:extLst>
          </p:cNvPr>
          <p:cNvSpPr txBox="1"/>
          <p:nvPr/>
        </p:nvSpPr>
        <p:spPr>
          <a:xfrm>
            <a:off x="365789" y="1695386"/>
            <a:ext cx="11403978" cy="1569660"/>
          </a:xfrm>
          <a:prstGeom prst="rect">
            <a:avLst/>
          </a:prstGeom>
          <a:noFill/>
        </p:spPr>
        <p:txBody>
          <a:bodyPr wrap="square">
            <a:spAutoFit/>
          </a:bodyPr>
          <a:lstStyle/>
          <a:p>
            <a:pPr marL="514350" indent="-514350">
              <a:buAutoNum type="arabicPeriod"/>
            </a:pPr>
            <a:r>
              <a:rPr lang="en-US" sz="3200" dirty="0"/>
              <a:t>Drive more phone calls and cases by increase visibility on Google Maps, AI engines like ChatGPT, Directories, Website conversions</a:t>
            </a:r>
          </a:p>
          <a:p>
            <a:endParaRPr lang="en-US" sz="3200" dirty="0"/>
          </a:p>
        </p:txBody>
      </p:sp>
      <p:sp>
        <p:nvSpPr>
          <p:cNvPr id="8" name="TextBox 7">
            <a:extLst>
              <a:ext uri="{FF2B5EF4-FFF2-40B4-BE49-F238E27FC236}">
                <a16:creationId xmlns:a16="http://schemas.microsoft.com/office/drawing/2014/main" id="{826DEB24-F4AB-2B0C-E276-C6CE2B3BFDB2}"/>
              </a:ext>
            </a:extLst>
          </p:cNvPr>
          <p:cNvSpPr txBox="1"/>
          <p:nvPr/>
        </p:nvSpPr>
        <p:spPr>
          <a:xfrm>
            <a:off x="361937" y="2902124"/>
            <a:ext cx="11300178" cy="1569660"/>
          </a:xfrm>
          <a:prstGeom prst="rect">
            <a:avLst/>
          </a:prstGeom>
          <a:noFill/>
        </p:spPr>
        <p:txBody>
          <a:bodyPr wrap="square">
            <a:spAutoFit/>
          </a:bodyPr>
          <a:lstStyle>
            <a:defPPr>
              <a:defRPr lang="en-US"/>
            </a:defPPr>
            <a:lvl1pPr>
              <a:defRPr sz="3600"/>
            </a:lvl1pPr>
          </a:lstStyle>
          <a:p>
            <a:pPr marL="514350" indent="-514350">
              <a:buAutoNum type="arabicPeriod" startAt="2"/>
            </a:pPr>
            <a:r>
              <a:rPr lang="en-US" sz="3200" dirty="0"/>
              <a:t>Increase website conversion % by displaying your happy client reviews and videos on your website and social media sites</a:t>
            </a:r>
          </a:p>
          <a:p>
            <a:endParaRPr lang="en-US" sz="3200" dirty="0"/>
          </a:p>
        </p:txBody>
      </p:sp>
      <p:sp>
        <p:nvSpPr>
          <p:cNvPr id="10" name="TextBox 9">
            <a:extLst>
              <a:ext uri="{FF2B5EF4-FFF2-40B4-BE49-F238E27FC236}">
                <a16:creationId xmlns:a16="http://schemas.microsoft.com/office/drawing/2014/main" id="{4F9F20B2-95E2-03AE-49C9-CDE5DEC2829E}"/>
              </a:ext>
            </a:extLst>
          </p:cNvPr>
          <p:cNvSpPr txBox="1"/>
          <p:nvPr/>
        </p:nvSpPr>
        <p:spPr>
          <a:xfrm>
            <a:off x="361937" y="4086248"/>
            <a:ext cx="11029244" cy="1077218"/>
          </a:xfrm>
          <a:prstGeom prst="rect">
            <a:avLst/>
          </a:prstGeom>
          <a:noFill/>
        </p:spPr>
        <p:txBody>
          <a:bodyPr wrap="square">
            <a:spAutoFit/>
          </a:bodyPr>
          <a:lstStyle>
            <a:defPPr>
              <a:defRPr lang="en-US"/>
            </a:defPPr>
            <a:lvl1pPr>
              <a:defRPr sz="3600"/>
            </a:lvl1pPr>
          </a:lstStyle>
          <a:p>
            <a:pPr marL="514350" indent="-514350">
              <a:buAutoNum type="arabicPeriod" startAt="3"/>
            </a:pPr>
            <a:r>
              <a:rPr lang="en-US" sz="3200" dirty="0"/>
              <a:t>Save at risk clients by immediate notification via text and</a:t>
            </a:r>
          </a:p>
          <a:p>
            <a:r>
              <a:rPr lang="en-US" sz="3200" dirty="0"/>
              <a:t>      email on negative feedback</a:t>
            </a:r>
          </a:p>
        </p:txBody>
      </p:sp>
      <p:sp>
        <p:nvSpPr>
          <p:cNvPr id="12" name="TextBox 11">
            <a:extLst>
              <a:ext uri="{FF2B5EF4-FFF2-40B4-BE49-F238E27FC236}">
                <a16:creationId xmlns:a16="http://schemas.microsoft.com/office/drawing/2014/main" id="{70109D07-A7B3-9B7D-5C0B-C0D6B78B43D5}"/>
              </a:ext>
            </a:extLst>
          </p:cNvPr>
          <p:cNvSpPr txBox="1"/>
          <p:nvPr/>
        </p:nvSpPr>
        <p:spPr>
          <a:xfrm>
            <a:off x="365653" y="5292986"/>
            <a:ext cx="11673257" cy="1077218"/>
          </a:xfrm>
          <a:prstGeom prst="rect">
            <a:avLst/>
          </a:prstGeom>
          <a:noFill/>
        </p:spPr>
        <p:txBody>
          <a:bodyPr wrap="square">
            <a:spAutoFit/>
          </a:bodyPr>
          <a:lstStyle/>
          <a:p>
            <a:pPr marL="514350" indent="-514350">
              <a:buAutoNum type="arabicPeriod" startAt="4"/>
            </a:pPr>
            <a:r>
              <a:rPr lang="en-US" sz="3200" b="1" dirty="0">
                <a:solidFill>
                  <a:srgbClr val="FFC000"/>
                </a:solidFill>
              </a:rPr>
              <a:t>We are the only review management software that automates with </a:t>
            </a:r>
            <a:r>
              <a:rPr lang="en-US" sz="3200" b="1" u="sng" dirty="0">
                <a:solidFill>
                  <a:srgbClr val="FFC000"/>
                </a:solidFill>
              </a:rPr>
              <a:t>Smart Advocate</a:t>
            </a:r>
          </a:p>
        </p:txBody>
      </p:sp>
      <p:pic>
        <p:nvPicPr>
          <p:cNvPr id="17" name="Picture 16" descr="A black background with white text">
            <a:extLst>
              <a:ext uri="{FF2B5EF4-FFF2-40B4-BE49-F238E27FC236}">
                <a16:creationId xmlns:a16="http://schemas.microsoft.com/office/drawing/2014/main" id="{76D95A4D-55D9-B8B6-8022-F6B83D985F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5781" y="319170"/>
            <a:ext cx="6863638" cy="1339844"/>
          </a:xfrm>
          <a:prstGeom prst="rect">
            <a:avLst/>
          </a:prstGeom>
        </p:spPr>
      </p:pic>
    </p:spTree>
    <p:extLst>
      <p:ext uri="{BB962C8B-B14F-4D97-AF65-F5344CB8AC3E}">
        <p14:creationId xmlns:p14="http://schemas.microsoft.com/office/powerpoint/2010/main" val="321614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FFDA7-1BA5-5FAA-A153-2D26A89A82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0FC8A8-5D3F-636E-60E2-9764CC2FF914}"/>
              </a:ext>
            </a:extLst>
          </p:cNvPr>
          <p:cNvSpPr txBox="1"/>
          <p:nvPr/>
        </p:nvSpPr>
        <p:spPr>
          <a:xfrm>
            <a:off x="-138885" y="1712669"/>
            <a:ext cx="12125627" cy="4770537"/>
          </a:xfrm>
          <a:prstGeom prst="rect">
            <a:avLst/>
          </a:prstGeom>
          <a:noFill/>
        </p:spPr>
        <p:txBody>
          <a:bodyPr wrap="none" rtlCol="0">
            <a:spAutoFit/>
          </a:bodyPr>
          <a:lstStyle/>
          <a:p>
            <a:pPr algn="ctr"/>
            <a:r>
              <a:rPr lang="en-US" sz="4000" dirty="0"/>
              <a:t>Pricing starts at just </a:t>
            </a:r>
            <a:r>
              <a:rPr lang="en-US" sz="4000" dirty="0">
                <a:solidFill>
                  <a:srgbClr val="FFC000"/>
                </a:solidFill>
              </a:rPr>
              <a:t>$199</a:t>
            </a:r>
            <a:r>
              <a:rPr lang="en-US" sz="4000" dirty="0"/>
              <a:t> per location per month</a:t>
            </a:r>
          </a:p>
          <a:p>
            <a:pPr algn="ctr"/>
            <a:endParaRPr lang="en-US" sz="4000" dirty="0"/>
          </a:p>
          <a:p>
            <a:pPr algn="ctr"/>
            <a:r>
              <a:rPr lang="en-US" sz="3800" dirty="0"/>
              <a:t>Sign by December 12</a:t>
            </a:r>
            <a:r>
              <a:rPr lang="en-US" sz="3800" baseline="30000" dirty="0"/>
              <a:t>th</a:t>
            </a:r>
            <a:r>
              <a:rPr lang="en-US" sz="3800" dirty="0"/>
              <a:t> and we will waive the RD setup fee</a:t>
            </a:r>
          </a:p>
          <a:p>
            <a:pPr algn="ctr"/>
            <a:endParaRPr lang="en-US" sz="3800" dirty="0"/>
          </a:p>
          <a:p>
            <a:pPr algn="ctr"/>
            <a:r>
              <a:rPr lang="en-US" sz="4000" dirty="0">
                <a:solidFill>
                  <a:srgbClr val="FFC000"/>
                </a:solidFill>
              </a:rPr>
              <a:t>If we generate or save 1 additional PI case per year</a:t>
            </a:r>
          </a:p>
          <a:p>
            <a:pPr algn="ctr"/>
            <a:r>
              <a:rPr lang="en-US" sz="4000" dirty="0">
                <a:solidFill>
                  <a:srgbClr val="FFC000"/>
                </a:solidFill>
              </a:rPr>
              <a:t> can pay for our service for the next 8 years!!</a:t>
            </a:r>
          </a:p>
          <a:p>
            <a:pPr marL="285750" indent="-285750" algn="ctr">
              <a:buFont typeface="Arial" panose="020B0604020202020204" pitchFamily="34" charset="0"/>
              <a:buChar char="•"/>
            </a:pPr>
            <a:endParaRPr lang="en-US" sz="3600" dirty="0"/>
          </a:p>
          <a:p>
            <a:endParaRPr lang="en-US" sz="3200" dirty="0"/>
          </a:p>
        </p:txBody>
      </p:sp>
      <p:pic>
        <p:nvPicPr>
          <p:cNvPr id="3" name="Picture 2" descr="A black background with white text">
            <a:extLst>
              <a:ext uri="{FF2B5EF4-FFF2-40B4-BE49-F238E27FC236}">
                <a16:creationId xmlns:a16="http://schemas.microsoft.com/office/drawing/2014/main" id="{A366C8E2-01B5-1CF7-A576-9E5CBD2534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5178" y="195406"/>
            <a:ext cx="6021643" cy="1175479"/>
          </a:xfrm>
          <a:prstGeom prst="rect">
            <a:avLst/>
          </a:prstGeom>
        </p:spPr>
      </p:pic>
    </p:spTree>
    <p:extLst>
      <p:ext uri="{BB962C8B-B14F-4D97-AF65-F5344CB8AC3E}">
        <p14:creationId xmlns:p14="http://schemas.microsoft.com/office/powerpoint/2010/main" val="2868558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81327-608C-2506-CEA9-14F23EDA5FC2}"/>
            </a:ext>
          </a:extLst>
        </p:cNvPr>
        <p:cNvGrpSpPr/>
        <p:nvPr/>
      </p:nvGrpSpPr>
      <p:grpSpPr>
        <a:xfrm>
          <a:off x="0" y="0"/>
          <a:ext cx="0" cy="0"/>
          <a:chOff x="0" y="0"/>
          <a:chExt cx="0" cy="0"/>
        </a:xfrm>
      </p:grpSpPr>
      <p:pic>
        <p:nvPicPr>
          <p:cNvPr id="7" name="Picture 6" descr="A black background with white text">
            <a:extLst>
              <a:ext uri="{FF2B5EF4-FFF2-40B4-BE49-F238E27FC236}">
                <a16:creationId xmlns:a16="http://schemas.microsoft.com/office/drawing/2014/main" id="{ADC7ACAF-4175-2587-8F4D-BD59780C6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229" y="262038"/>
            <a:ext cx="9631059" cy="1880069"/>
          </a:xfrm>
          <a:prstGeom prst="rect">
            <a:avLst/>
          </a:prstGeom>
        </p:spPr>
      </p:pic>
      <p:sp>
        <p:nvSpPr>
          <p:cNvPr id="2" name="TextBox 1">
            <a:extLst>
              <a:ext uri="{FF2B5EF4-FFF2-40B4-BE49-F238E27FC236}">
                <a16:creationId xmlns:a16="http://schemas.microsoft.com/office/drawing/2014/main" id="{D4C8B28A-D75A-8FFE-9D8E-10911658C0D0}"/>
              </a:ext>
            </a:extLst>
          </p:cNvPr>
          <p:cNvSpPr txBox="1"/>
          <p:nvPr/>
        </p:nvSpPr>
        <p:spPr>
          <a:xfrm>
            <a:off x="658133" y="2850094"/>
            <a:ext cx="10582296" cy="4093428"/>
          </a:xfrm>
          <a:prstGeom prst="rect">
            <a:avLst/>
          </a:prstGeom>
          <a:noFill/>
        </p:spPr>
        <p:txBody>
          <a:bodyPr wrap="square" rtlCol="0">
            <a:spAutoFit/>
          </a:bodyPr>
          <a:lstStyle/>
          <a:p>
            <a:pPr algn="ctr"/>
            <a:r>
              <a:rPr lang="en-US" sz="4800" b="1" dirty="0"/>
              <a:t>Thank You</a:t>
            </a:r>
          </a:p>
          <a:p>
            <a:endParaRPr lang="en-US" sz="3600" dirty="0"/>
          </a:p>
          <a:p>
            <a:r>
              <a:rPr lang="en-US" sz="3600" dirty="0"/>
              <a:t>Krystal Burroughs   </a:t>
            </a:r>
            <a:r>
              <a:rPr lang="en-US" sz="3600" dirty="0">
                <a:hlinkClick r:id="rId3"/>
              </a:rPr>
              <a:t>Krystal@reviewdriver.com</a:t>
            </a:r>
            <a:endParaRPr lang="en-US" sz="3600" dirty="0"/>
          </a:p>
          <a:p>
            <a:r>
              <a:rPr lang="en-US" sz="3600" dirty="0"/>
              <a:t>727-218-9218</a:t>
            </a:r>
          </a:p>
          <a:p>
            <a:r>
              <a:rPr lang="en-US" sz="3600" dirty="0"/>
              <a:t>www.reviewdriver.com</a:t>
            </a:r>
          </a:p>
          <a:p>
            <a:pPr marL="285750" indent="-285750">
              <a:buFont typeface="Arial" panose="020B0604020202020204" pitchFamily="34" charset="0"/>
              <a:buChar char="•"/>
            </a:pPr>
            <a:endParaRPr lang="en-US" sz="3600" dirty="0"/>
          </a:p>
          <a:p>
            <a:endParaRPr lang="en-US" sz="3200" dirty="0"/>
          </a:p>
        </p:txBody>
      </p:sp>
    </p:spTree>
    <p:extLst>
      <p:ext uri="{BB962C8B-B14F-4D97-AF65-F5344CB8AC3E}">
        <p14:creationId xmlns:p14="http://schemas.microsoft.com/office/powerpoint/2010/main" val="138656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96AF0-9B18-628B-0E43-4723FDB4EFFA}"/>
            </a:ext>
          </a:extLst>
        </p:cNvPr>
        <p:cNvGrpSpPr/>
        <p:nvPr/>
      </p:nvGrpSpPr>
      <p:grpSpPr>
        <a:xfrm>
          <a:off x="0" y="0"/>
          <a:ext cx="0" cy="0"/>
          <a:chOff x="0" y="0"/>
          <a:chExt cx="0" cy="0"/>
        </a:xfrm>
      </p:grpSpPr>
      <p:pic>
        <p:nvPicPr>
          <p:cNvPr id="7" name="Picture 6" descr="A black background with white text">
            <a:extLst>
              <a:ext uri="{FF2B5EF4-FFF2-40B4-BE49-F238E27FC236}">
                <a16:creationId xmlns:a16="http://schemas.microsoft.com/office/drawing/2014/main" id="{70DD28DA-A147-34A5-B195-D383253DD0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229" y="262038"/>
            <a:ext cx="9631059" cy="1880069"/>
          </a:xfrm>
          <a:prstGeom prst="rect">
            <a:avLst/>
          </a:prstGeom>
        </p:spPr>
      </p:pic>
      <p:sp>
        <p:nvSpPr>
          <p:cNvPr id="2" name="TextBox 1">
            <a:extLst>
              <a:ext uri="{FF2B5EF4-FFF2-40B4-BE49-F238E27FC236}">
                <a16:creationId xmlns:a16="http://schemas.microsoft.com/office/drawing/2014/main" id="{CE8B792A-7904-A1DD-D886-752FFC3C29B6}"/>
              </a:ext>
            </a:extLst>
          </p:cNvPr>
          <p:cNvSpPr txBox="1"/>
          <p:nvPr/>
        </p:nvSpPr>
        <p:spPr>
          <a:xfrm>
            <a:off x="3794055" y="2476643"/>
            <a:ext cx="4603889" cy="3785652"/>
          </a:xfrm>
          <a:prstGeom prst="rect">
            <a:avLst/>
          </a:prstGeom>
          <a:noFill/>
        </p:spPr>
        <p:txBody>
          <a:bodyPr wrap="none" rtlCol="0">
            <a:spAutoFit/>
          </a:bodyPr>
          <a:lstStyle/>
          <a:p>
            <a:r>
              <a:rPr lang="en-US" sz="4800" dirty="0"/>
              <a:t>More reviews = </a:t>
            </a:r>
          </a:p>
          <a:p>
            <a:r>
              <a:rPr lang="en-US" sz="4800" dirty="0"/>
              <a:t>More visibility +</a:t>
            </a:r>
          </a:p>
          <a:p>
            <a:r>
              <a:rPr lang="en-US" sz="4800" dirty="0"/>
              <a:t>More credibility =</a:t>
            </a:r>
          </a:p>
          <a:p>
            <a:r>
              <a:rPr lang="en-US" sz="4800" dirty="0"/>
              <a:t>More calls =</a:t>
            </a:r>
          </a:p>
          <a:p>
            <a:r>
              <a:rPr lang="en-US" sz="4800" dirty="0"/>
              <a:t>More clients!</a:t>
            </a:r>
          </a:p>
        </p:txBody>
      </p:sp>
    </p:spTree>
    <p:extLst>
      <p:ext uri="{BB962C8B-B14F-4D97-AF65-F5344CB8AC3E}">
        <p14:creationId xmlns:p14="http://schemas.microsoft.com/office/powerpoint/2010/main" val="514589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FE38413-D6EA-8681-0C28-D7D86540ACDB}"/>
              </a:ext>
            </a:extLst>
          </p:cNvPr>
          <p:cNvSpPr txBox="1"/>
          <p:nvPr/>
        </p:nvSpPr>
        <p:spPr>
          <a:xfrm>
            <a:off x="361248" y="2244667"/>
            <a:ext cx="11413066" cy="646331"/>
          </a:xfrm>
          <a:prstGeom prst="rect">
            <a:avLst/>
          </a:prstGeom>
          <a:noFill/>
        </p:spPr>
        <p:txBody>
          <a:bodyPr wrap="square">
            <a:spAutoFit/>
          </a:bodyPr>
          <a:lstStyle/>
          <a:p>
            <a:r>
              <a:rPr lang="en-US" sz="3600" dirty="0"/>
              <a:t>1.  Increase your Maps position in Google</a:t>
            </a:r>
          </a:p>
        </p:txBody>
      </p:sp>
      <p:sp>
        <p:nvSpPr>
          <p:cNvPr id="8" name="TextBox 7">
            <a:extLst>
              <a:ext uri="{FF2B5EF4-FFF2-40B4-BE49-F238E27FC236}">
                <a16:creationId xmlns:a16="http://schemas.microsoft.com/office/drawing/2014/main" id="{0270E2D4-6FEA-2337-5B07-EB57B334E8D4}"/>
              </a:ext>
            </a:extLst>
          </p:cNvPr>
          <p:cNvSpPr txBox="1"/>
          <p:nvPr/>
        </p:nvSpPr>
        <p:spPr>
          <a:xfrm>
            <a:off x="338669" y="2855135"/>
            <a:ext cx="11300178" cy="646331"/>
          </a:xfrm>
          <a:prstGeom prst="rect">
            <a:avLst/>
          </a:prstGeom>
          <a:noFill/>
        </p:spPr>
        <p:txBody>
          <a:bodyPr wrap="square">
            <a:spAutoFit/>
          </a:bodyPr>
          <a:lstStyle>
            <a:defPPr>
              <a:defRPr lang="en-US"/>
            </a:defPPr>
            <a:lvl1pPr>
              <a:defRPr sz="3600"/>
            </a:lvl1pPr>
          </a:lstStyle>
          <a:p>
            <a:r>
              <a:rPr lang="en-US" dirty="0"/>
              <a:t>2.  Increase your visibility on AI LLMS (ChatGPT and Gemini)</a:t>
            </a:r>
          </a:p>
        </p:txBody>
      </p:sp>
      <p:sp>
        <p:nvSpPr>
          <p:cNvPr id="10" name="TextBox 9">
            <a:extLst>
              <a:ext uri="{FF2B5EF4-FFF2-40B4-BE49-F238E27FC236}">
                <a16:creationId xmlns:a16="http://schemas.microsoft.com/office/drawing/2014/main" id="{3AD0F10C-8C00-55B5-A10C-BFBF6C5FBFA1}"/>
              </a:ext>
            </a:extLst>
          </p:cNvPr>
          <p:cNvSpPr txBox="1"/>
          <p:nvPr/>
        </p:nvSpPr>
        <p:spPr>
          <a:xfrm>
            <a:off x="361246" y="3494627"/>
            <a:ext cx="11029244" cy="646331"/>
          </a:xfrm>
          <a:prstGeom prst="rect">
            <a:avLst/>
          </a:prstGeom>
          <a:noFill/>
        </p:spPr>
        <p:txBody>
          <a:bodyPr wrap="square">
            <a:spAutoFit/>
          </a:bodyPr>
          <a:lstStyle>
            <a:defPPr>
              <a:defRPr lang="en-US"/>
            </a:defPPr>
            <a:lvl1pPr>
              <a:defRPr sz="3600"/>
            </a:lvl1pPr>
          </a:lstStyle>
          <a:p>
            <a:r>
              <a:rPr lang="en-US" dirty="0"/>
              <a:t>3.  Increase your Brand’s Trustworthiness (social proof)</a:t>
            </a:r>
          </a:p>
        </p:txBody>
      </p:sp>
      <p:sp>
        <p:nvSpPr>
          <p:cNvPr id="12" name="TextBox 11">
            <a:extLst>
              <a:ext uri="{FF2B5EF4-FFF2-40B4-BE49-F238E27FC236}">
                <a16:creationId xmlns:a16="http://schemas.microsoft.com/office/drawing/2014/main" id="{A448B991-9849-1255-E812-041AD590BD16}"/>
              </a:ext>
            </a:extLst>
          </p:cNvPr>
          <p:cNvSpPr txBox="1"/>
          <p:nvPr/>
        </p:nvSpPr>
        <p:spPr>
          <a:xfrm>
            <a:off x="327378" y="4199003"/>
            <a:ext cx="8882050" cy="646331"/>
          </a:xfrm>
          <a:prstGeom prst="rect">
            <a:avLst/>
          </a:prstGeom>
          <a:noFill/>
        </p:spPr>
        <p:txBody>
          <a:bodyPr wrap="square">
            <a:spAutoFit/>
          </a:bodyPr>
          <a:lstStyle/>
          <a:p>
            <a:r>
              <a:rPr lang="en-US" sz="3600" dirty="0"/>
              <a:t>4.  Improve your Search Engine Optimization</a:t>
            </a:r>
          </a:p>
        </p:txBody>
      </p:sp>
      <p:sp>
        <p:nvSpPr>
          <p:cNvPr id="14" name="TextBox 13">
            <a:extLst>
              <a:ext uri="{FF2B5EF4-FFF2-40B4-BE49-F238E27FC236}">
                <a16:creationId xmlns:a16="http://schemas.microsoft.com/office/drawing/2014/main" id="{092A7748-0FAB-37F7-968D-0B71363FF82C}"/>
              </a:ext>
            </a:extLst>
          </p:cNvPr>
          <p:cNvSpPr txBox="1"/>
          <p:nvPr/>
        </p:nvSpPr>
        <p:spPr>
          <a:xfrm>
            <a:off x="366890" y="4845334"/>
            <a:ext cx="11537244" cy="1200329"/>
          </a:xfrm>
          <a:prstGeom prst="rect">
            <a:avLst/>
          </a:prstGeom>
          <a:noFill/>
        </p:spPr>
        <p:txBody>
          <a:bodyPr wrap="square">
            <a:spAutoFit/>
          </a:bodyPr>
          <a:lstStyle/>
          <a:p>
            <a:r>
              <a:rPr lang="en-US" sz="3600" dirty="0"/>
              <a:t>5.  Increase conversions when reviews are displayed on your</a:t>
            </a:r>
          </a:p>
          <a:p>
            <a:r>
              <a:rPr lang="en-US" sz="3600" dirty="0"/>
              <a:t>	 website and social media channels </a:t>
            </a:r>
          </a:p>
        </p:txBody>
      </p:sp>
      <p:sp>
        <p:nvSpPr>
          <p:cNvPr id="16" name="TextBox 15">
            <a:extLst>
              <a:ext uri="{FF2B5EF4-FFF2-40B4-BE49-F238E27FC236}">
                <a16:creationId xmlns:a16="http://schemas.microsoft.com/office/drawing/2014/main" id="{C61FCC1B-5FE4-5144-6324-8C2F1D42ACCD}"/>
              </a:ext>
            </a:extLst>
          </p:cNvPr>
          <p:cNvSpPr txBox="1"/>
          <p:nvPr/>
        </p:nvSpPr>
        <p:spPr>
          <a:xfrm>
            <a:off x="361246" y="5929573"/>
            <a:ext cx="11379198" cy="646331"/>
          </a:xfrm>
          <a:prstGeom prst="rect">
            <a:avLst/>
          </a:prstGeom>
          <a:noFill/>
        </p:spPr>
        <p:txBody>
          <a:bodyPr wrap="square">
            <a:spAutoFit/>
          </a:bodyPr>
          <a:lstStyle/>
          <a:p>
            <a:r>
              <a:rPr lang="en-US" sz="3600" dirty="0"/>
              <a:t>6.  Increase position in </a:t>
            </a:r>
            <a:r>
              <a:rPr lang="en-US" sz="3600" dirty="0">
                <a:solidFill>
                  <a:srgbClr val="FFC000"/>
                </a:solidFill>
              </a:rPr>
              <a:t>Google LSA </a:t>
            </a:r>
            <a:r>
              <a:rPr lang="en-US" sz="3600" dirty="0"/>
              <a:t>driving more cases</a:t>
            </a:r>
          </a:p>
        </p:txBody>
      </p:sp>
      <p:pic>
        <p:nvPicPr>
          <p:cNvPr id="17" name="Picture 16" descr="A black background with white text">
            <a:extLst>
              <a:ext uri="{FF2B5EF4-FFF2-40B4-BE49-F238E27FC236}">
                <a16:creationId xmlns:a16="http://schemas.microsoft.com/office/drawing/2014/main" id="{4A82336B-0F90-93C6-E2DF-FC4F4C16F1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5781" y="319170"/>
            <a:ext cx="6863638" cy="1339844"/>
          </a:xfrm>
          <a:prstGeom prst="rect">
            <a:avLst/>
          </a:prstGeom>
        </p:spPr>
      </p:pic>
      <p:sp>
        <p:nvSpPr>
          <p:cNvPr id="19" name="TextBox 18">
            <a:extLst>
              <a:ext uri="{FF2B5EF4-FFF2-40B4-BE49-F238E27FC236}">
                <a16:creationId xmlns:a16="http://schemas.microsoft.com/office/drawing/2014/main" id="{4CD70792-6D29-5904-94C9-D8C731EC05D4}"/>
              </a:ext>
            </a:extLst>
          </p:cNvPr>
          <p:cNvSpPr txBox="1"/>
          <p:nvPr/>
        </p:nvSpPr>
        <p:spPr>
          <a:xfrm>
            <a:off x="632179" y="1554802"/>
            <a:ext cx="11006666" cy="646331"/>
          </a:xfrm>
          <a:prstGeom prst="rect">
            <a:avLst/>
          </a:prstGeom>
          <a:noFill/>
        </p:spPr>
        <p:txBody>
          <a:bodyPr wrap="square">
            <a:spAutoFit/>
          </a:bodyPr>
          <a:lstStyle/>
          <a:p>
            <a:r>
              <a:rPr lang="en-US" sz="1800" dirty="0"/>
              <a:t> </a:t>
            </a:r>
            <a:r>
              <a:rPr lang="en-US" sz="3600" b="1" dirty="0">
                <a:solidFill>
                  <a:srgbClr val="FFC000"/>
                </a:solidFill>
              </a:rPr>
              <a:t>What online reviews will do for your law firm</a:t>
            </a:r>
          </a:p>
        </p:txBody>
      </p:sp>
    </p:spTree>
    <p:extLst>
      <p:ext uri="{BB962C8B-B14F-4D97-AF65-F5344CB8AC3E}">
        <p14:creationId xmlns:p14="http://schemas.microsoft.com/office/powerpoint/2010/main" val="178487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D162-E221-BB8A-8F79-91E211262C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17AF899-4B65-CF1E-AA6D-9E53528777D9}"/>
              </a:ext>
            </a:extLst>
          </p:cNvPr>
          <p:cNvSpPr txBox="1"/>
          <p:nvPr/>
        </p:nvSpPr>
        <p:spPr>
          <a:xfrm>
            <a:off x="1605986" y="5916334"/>
            <a:ext cx="8124596" cy="2800767"/>
          </a:xfrm>
          <a:prstGeom prst="rect">
            <a:avLst/>
          </a:prstGeom>
          <a:noFill/>
        </p:spPr>
        <p:txBody>
          <a:bodyPr wrap="none" rtlCol="0">
            <a:spAutoFit/>
          </a:bodyPr>
          <a:lstStyle/>
          <a:p>
            <a:r>
              <a:rPr lang="en-US" sz="3600" dirty="0"/>
              <a:t>Garces, Grabler &amp; LeBrocq  11 NJ locations</a:t>
            </a:r>
          </a:p>
          <a:p>
            <a:r>
              <a:rPr lang="en-US" sz="3600" dirty="0"/>
              <a:t>				</a:t>
            </a:r>
          </a:p>
          <a:p>
            <a:endParaRPr lang="en-US" sz="3600" dirty="0"/>
          </a:p>
          <a:p>
            <a:pPr marL="285750" indent="-285750">
              <a:buFont typeface="Arial" panose="020B0604020202020204" pitchFamily="34" charset="0"/>
              <a:buChar char="•"/>
            </a:pPr>
            <a:endParaRPr lang="en-US" sz="3600" dirty="0"/>
          </a:p>
          <a:p>
            <a:endParaRPr lang="en-US" sz="3200" dirty="0"/>
          </a:p>
        </p:txBody>
      </p:sp>
      <p:graphicFrame>
        <p:nvGraphicFramePr>
          <p:cNvPr id="8" name="Table 7">
            <a:extLst>
              <a:ext uri="{FF2B5EF4-FFF2-40B4-BE49-F238E27FC236}">
                <a16:creationId xmlns:a16="http://schemas.microsoft.com/office/drawing/2014/main" id="{74FB2C3D-65BA-FE2A-21A8-EF9B4D674525}"/>
              </a:ext>
            </a:extLst>
          </p:cNvPr>
          <p:cNvGraphicFramePr>
            <a:graphicFrameLocks noGrp="1"/>
          </p:cNvGraphicFramePr>
          <p:nvPr>
            <p:extLst>
              <p:ext uri="{D42A27DB-BD31-4B8C-83A1-F6EECF244321}">
                <p14:modId xmlns:p14="http://schemas.microsoft.com/office/powerpoint/2010/main" val="3189992788"/>
              </p:ext>
            </p:extLst>
          </p:nvPr>
        </p:nvGraphicFramePr>
        <p:xfrm>
          <a:off x="423746" y="3278459"/>
          <a:ext cx="10838987" cy="2439886"/>
        </p:xfrm>
        <a:graphic>
          <a:graphicData uri="http://schemas.openxmlformats.org/drawingml/2006/table">
            <a:tbl>
              <a:tblPr firstRow="1" bandRow="1">
                <a:tableStyleId>{7DF18680-E054-41AD-8BC1-D1AEF772440D}</a:tableStyleId>
              </a:tblPr>
              <a:tblGrid>
                <a:gridCol w="2726474">
                  <a:extLst>
                    <a:ext uri="{9D8B030D-6E8A-4147-A177-3AD203B41FA5}">
                      <a16:colId xmlns:a16="http://schemas.microsoft.com/office/drawing/2014/main" val="3710443690"/>
                    </a:ext>
                  </a:extLst>
                </a:gridCol>
                <a:gridCol w="2704171">
                  <a:extLst>
                    <a:ext uri="{9D8B030D-6E8A-4147-A177-3AD203B41FA5}">
                      <a16:colId xmlns:a16="http://schemas.microsoft.com/office/drawing/2014/main" val="2683043960"/>
                    </a:ext>
                  </a:extLst>
                </a:gridCol>
                <a:gridCol w="2704171">
                  <a:extLst>
                    <a:ext uri="{9D8B030D-6E8A-4147-A177-3AD203B41FA5}">
                      <a16:colId xmlns:a16="http://schemas.microsoft.com/office/drawing/2014/main" val="3790301605"/>
                    </a:ext>
                  </a:extLst>
                </a:gridCol>
                <a:gridCol w="2704171">
                  <a:extLst>
                    <a:ext uri="{9D8B030D-6E8A-4147-A177-3AD203B41FA5}">
                      <a16:colId xmlns:a16="http://schemas.microsoft.com/office/drawing/2014/main" val="1013026061"/>
                    </a:ext>
                  </a:extLst>
                </a:gridCol>
              </a:tblGrid>
              <a:tr h="579863">
                <a:tc>
                  <a:txBody>
                    <a:bodyPr/>
                    <a:lstStyle/>
                    <a:p>
                      <a:endParaRPr lang="en-US" dirty="0">
                        <a:solidFill>
                          <a:schemeClr val="bg1"/>
                        </a:solidFill>
                      </a:endParaRPr>
                    </a:p>
                  </a:txBody>
                  <a:tcPr>
                    <a:solidFill>
                      <a:srgbClr val="DADE22"/>
                    </a:solidFill>
                  </a:tcPr>
                </a:tc>
                <a:tc>
                  <a:txBody>
                    <a:bodyPr/>
                    <a:lstStyle/>
                    <a:p>
                      <a:r>
                        <a:rPr lang="en-US" dirty="0">
                          <a:solidFill>
                            <a:schemeClr val="bg1"/>
                          </a:solidFill>
                        </a:rPr>
                        <a:t>Start with Review Driver</a:t>
                      </a:r>
                    </a:p>
                  </a:txBody>
                  <a:tcPr>
                    <a:solidFill>
                      <a:srgbClr val="DADE22"/>
                    </a:solidFill>
                  </a:tcPr>
                </a:tc>
                <a:tc>
                  <a:txBody>
                    <a:bodyPr/>
                    <a:lstStyle/>
                    <a:p>
                      <a:pPr algn="ctr"/>
                      <a:r>
                        <a:rPr lang="en-US" dirty="0">
                          <a:solidFill>
                            <a:schemeClr val="bg1"/>
                          </a:solidFill>
                        </a:rPr>
                        <a:t>Current</a:t>
                      </a:r>
                    </a:p>
                  </a:txBody>
                  <a:tcPr>
                    <a:solidFill>
                      <a:srgbClr val="DADE22"/>
                    </a:solidFill>
                  </a:tcPr>
                </a:tc>
                <a:tc>
                  <a:txBody>
                    <a:bodyPr/>
                    <a:lstStyle/>
                    <a:p>
                      <a:pPr algn="ctr"/>
                      <a:r>
                        <a:rPr lang="en-US" dirty="0">
                          <a:solidFill>
                            <a:schemeClr val="bg1"/>
                          </a:solidFill>
                        </a:rPr>
                        <a:t>Impact</a:t>
                      </a:r>
                    </a:p>
                  </a:txBody>
                  <a:tcPr>
                    <a:solidFill>
                      <a:srgbClr val="DADE22"/>
                    </a:solidFill>
                  </a:tcPr>
                </a:tc>
                <a:extLst>
                  <a:ext uri="{0D108BD9-81ED-4DB2-BD59-A6C34878D82A}">
                    <a16:rowId xmlns:a16="http://schemas.microsoft.com/office/drawing/2014/main" val="3091636302"/>
                  </a:ext>
                </a:extLst>
              </a:tr>
              <a:tr h="579863">
                <a:tc>
                  <a:txBody>
                    <a:bodyPr/>
                    <a:lstStyle/>
                    <a:p>
                      <a:r>
                        <a:rPr lang="en-US" b="1" dirty="0">
                          <a:solidFill>
                            <a:schemeClr val="bg1"/>
                          </a:solidFill>
                        </a:rPr>
                        <a:t>Number of Reviews</a:t>
                      </a:r>
                    </a:p>
                  </a:txBody>
                  <a:tcPr>
                    <a:solidFill>
                      <a:srgbClr val="DADE22"/>
                    </a:solidFill>
                  </a:tcPr>
                </a:tc>
                <a:tc>
                  <a:txBody>
                    <a:bodyPr/>
                    <a:lstStyle/>
                    <a:p>
                      <a:pPr algn="ctr"/>
                      <a:r>
                        <a:rPr lang="en-US" b="1" dirty="0">
                          <a:solidFill>
                            <a:schemeClr val="bg1"/>
                          </a:solidFill>
                        </a:rPr>
                        <a:t>42</a:t>
                      </a:r>
                    </a:p>
                  </a:txBody>
                  <a:tcPr>
                    <a:solidFill>
                      <a:srgbClr val="DADE22"/>
                    </a:solidFill>
                  </a:tcPr>
                </a:tc>
                <a:tc>
                  <a:txBody>
                    <a:bodyPr/>
                    <a:lstStyle/>
                    <a:p>
                      <a:pPr algn="ctr"/>
                      <a:r>
                        <a:rPr lang="en-US" sz="1800" b="1" kern="1200" dirty="0">
                          <a:solidFill>
                            <a:schemeClr val="bg1"/>
                          </a:solidFill>
                          <a:latin typeface="+mn-lt"/>
                          <a:ea typeface="+mn-ea"/>
                          <a:cs typeface="+mn-cs"/>
                        </a:rPr>
                        <a:t>3,000</a:t>
                      </a:r>
                    </a:p>
                  </a:txBody>
                  <a:tcPr>
                    <a:solidFill>
                      <a:srgbClr val="DADE22"/>
                    </a:solidFill>
                  </a:tcPr>
                </a:tc>
                <a:tc>
                  <a:txBody>
                    <a:bodyPr/>
                    <a:lstStyle/>
                    <a:p>
                      <a:pPr algn="ctr"/>
                      <a:r>
                        <a:rPr lang="en-US" b="1" dirty="0">
                          <a:solidFill>
                            <a:schemeClr val="bg1"/>
                          </a:solidFill>
                        </a:rPr>
                        <a:t>More clients, happier clients, repeat business</a:t>
                      </a:r>
                    </a:p>
                  </a:txBody>
                  <a:tcPr>
                    <a:solidFill>
                      <a:srgbClr val="DADE22"/>
                    </a:solidFill>
                  </a:tcPr>
                </a:tc>
                <a:extLst>
                  <a:ext uri="{0D108BD9-81ED-4DB2-BD59-A6C34878D82A}">
                    <a16:rowId xmlns:a16="http://schemas.microsoft.com/office/drawing/2014/main" val="300641790"/>
                  </a:ext>
                </a:extLst>
              </a:tr>
              <a:tr h="579863">
                <a:tc>
                  <a:txBody>
                    <a:bodyPr/>
                    <a:lstStyle/>
                    <a:p>
                      <a:r>
                        <a:rPr lang="en-US" b="1" dirty="0">
                          <a:solidFill>
                            <a:schemeClr val="bg1"/>
                          </a:solidFill>
                        </a:rPr>
                        <a:t>Maps phone calls/month</a:t>
                      </a:r>
                    </a:p>
                  </a:txBody>
                  <a:tcPr>
                    <a:solidFill>
                      <a:srgbClr val="DADE22"/>
                    </a:solidFill>
                  </a:tcPr>
                </a:tc>
                <a:tc>
                  <a:txBody>
                    <a:bodyPr/>
                    <a:lstStyle/>
                    <a:p>
                      <a:pPr algn="ctr"/>
                      <a:r>
                        <a:rPr lang="en-US" b="1" dirty="0">
                          <a:solidFill>
                            <a:schemeClr val="bg1"/>
                          </a:solidFill>
                        </a:rPr>
                        <a:t>71</a:t>
                      </a:r>
                    </a:p>
                  </a:txBody>
                  <a:tcPr>
                    <a:solidFill>
                      <a:srgbClr val="DADE22"/>
                    </a:solidFill>
                  </a:tcPr>
                </a:tc>
                <a:tc>
                  <a:txBody>
                    <a:bodyPr/>
                    <a:lstStyle/>
                    <a:p>
                      <a:pPr algn="ctr"/>
                      <a:r>
                        <a:rPr lang="en-US" b="1" dirty="0">
                          <a:solidFill>
                            <a:schemeClr val="bg1"/>
                          </a:solidFill>
                        </a:rPr>
                        <a:t>1,200</a:t>
                      </a:r>
                    </a:p>
                  </a:txBody>
                  <a:tcPr>
                    <a:solidFill>
                      <a:srgbClr val="DADE22"/>
                    </a:solidFill>
                  </a:tcPr>
                </a:tc>
                <a:tc>
                  <a:txBody>
                    <a:bodyPr/>
                    <a:lstStyle/>
                    <a:p>
                      <a:pPr algn="ctr"/>
                      <a:r>
                        <a:rPr lang="en-US" b="1" dirty="0">
                          <a:solidFill>
                            <a:schemeClr val="bg1"/>
                          </a:solidFill>
                        </a:rPr>
                        <a:t>More clients and improved SEO and AI</a:t>
                      </a:r>
                    </a:p>
                  </a:txBody>
                  <a:tcPr>
                    <a:solidFill>
                      <a:srgbClr val="DADE22"/>
                    </a:solidFill>
                  </a:tcPr>
                </a:tc>
                <a:extLst>
                  <a:ext uri="{0D108BD9-81ED-4DB2-BD59-A6C34878D82A}">
                    <a16:rowId xmlns:a16="http://schemas.microsoft.com/office/drawing/2014/main" val="1374883585"/>
                  </a:ext>
                </a:extLst>
              </a:tr>
              <a:tr h="579863">
                <a:tc>
                  <a:txBody>
                    <a:bodyPr/>
                    <a:lstStyle/>
                    <a:p>
                      <a:r>
                        <a:rPr lang="en-US" b="1" dirty="0">
                          <a:solidFill>
                            <a:schemeClr val="bg1"/>
                          </a:solidFill>
                        </a:rPr>
                        <a:t>Clients saved/month</a:t>
                      </a:r>
                    </a:p>
                  </a:txBody>
                  <a:tcPr>
                    <a:solidFill>
                      <a:srgbClr val="DADE22"/>
                    </a:solidFill>
                  </a:tcPr>
                </a:tc>
                <a:tc>
                  <a:txBody>
                    <a:bodyPr/>
                    <a:lstStyle/>
                    <a:p>
                      <a:pPr algn="ctr"/>
                      <a:r>
                        <a:rPr lang="en-US" b="1" dirty="0">
                          <a:solidFill>
                            <a:schemeClr val="bg1"/>
                          </a:solidFill>
                        </a:rPr>
                        <a:t>0</a:t>
                      </a:r>
                    </a:p>
                  </a:txBody>
                  <a:tcPr>
                    <a:solidFill>
                      <a:srgbClr val="DADE22"/>
                    </a:solidFill>
                  </a:tcPr>
                </a:tc>
                <a:tc>
                  <a:txBody>
                    <a:bodyPr/>
                    <a:lstStyle/>
                    <a:p>
                      <a:pPr algn="ctr"/>
                      <a:r>
                        <a:rPr lang="en-US" b="1" dirty="0">
                          <a:solidFill>
                            <a:schemeClr val="bg1"/>
                          </a:solidFill>
                        </a:rPr>
                        <a:t>3-5</a:t>
                      </a:r>
                    </a:p>
                  </a:txBody>
                  <a:tcPr>
                    <a:solidFill>
                      <a:srgbClr val="DADE22"/>
                    </a:solidFill>
                  </a:tcPr>
                </a:tc>
                <a:tc>
                  <a:txBody>
                    <a:bodyPr/>
                    <a:lstStyle/>
                    <a:p>
                      <a:pPr algn="ctr"/>
                      <a:r>
                        <a:rPr lang="en-US" b="1" dirty="0">
                          <a:solidFill>
                            <a:schemeClr val="bg1"/>
                          </a:solidFill>
                        </a:rPr>
                        <a:t>Over $1,000,000 per year</a:t>
                      </a:r>
                    </a:p>
                  </a:txBody>
                  <a:tcPr>
                    <a:solidFill>
                      <a:srgbClr val="DADE22"/>
                    </a:solidFill>
                  </a:tcPr>
                </a:tc>
                <a:extLst>
                  <a:ext uri="{0D108BD9-81ED-4DB2-BD59-A6C34878D82A}">
                    <a16:rowId xmlns:a16="http://schemas.microsoft.com/office/drawing/2014/main" val="3196047740"/>
                  </a:ext>
                </a:extLst>
              </a:tr>
            </a:tbl>
          </a:graphicData>
        </a:graphic>
      </p:graphicFrame>
      <p:pic>
        <p:nvPicPr>
          <p:cNvPr id="9" name="Picture 8" descr="A black background with white text">
            <a:extLst>
              <a:ext uri="{FF2B5EF4-FFF2-40B4-BE49-F238E27FC236}">
                <a16:creationId xmlns:a16="http://schemas.microsoft.com/office/drawing/2014/main" id="{80FE56C4-0227-946A-98AC-2764E509EA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5178" y="191157"/>
            <a:ext cx="6021643" cy="1175479"/>
          </a:xfrm>
          <a:prstGeom prst="rect">
            <a:avLst/>
          </a:prstGeom>
        </p:spPr>
      </p:pic>
      <p:sp>
        <p:nvSpPr>
          <p:cNvPr id="10" name="TextBox 9">
            <a:extLst>
              <a:ext uri="{FF2B5EF4-FFF2-40B4-BE49-F238E27FC236}">
                <a16:creationId xmlns:a16="http://schemas.microsoft.com/office/drawing/2014/main" id="{A731F3A2-54B0-2A24-3AE0-708EB91053B0}"/>
              </a:ext>
            </a:extLst>
          </p:cNvPr>
          <p:cNvSpPr txBox="1"/>
          <p:nvPr/>
        </p:nvSpPr>
        <p:spPr>
          <a:xfrm>
            <a:off x="700714" y="1722383"/>
            <a:ext cx="10558917" cy="584775"/>
          </a:xfrm>
          <a:prstGeom prst="rect">
            <a:avLst/>
          </a:prstGeom>
          <a:noFill/>
        </p:spPr>
        <p:txBody>
          <a:bodyPr wrap="none" rtlCol="0">
            <a:spAutoFit/>
          </a:bodyPr>
          <a:lstStyle/>
          <a:p>
            <a:pPr algn="ctr"/>
            <a:r>
              <a:rPr lang="en-US" sz="3200" b="1" dirty="0"/>
              <a:t>10X+ more phone calls from </a:t>
            </a:r>
            <a:r>
              <a:rPr lang="en-US" sz="3200" b="1" dirty="0">
                <a:solidFill>
                  <a:srgbClr val="FFC000"/>
                </a:solidFill>
              </a:rPr>
              <a:t>Google Maps</a:t>
            </a:r>
            <a:r>
              <a:rPr lang="en-US" sz="3200" b="1" dirty="0"/>
              <a:t> than their Website</a:t>
            </a:r>
          </a:p>
        </p:txBody>
      </p:sp>
      <p:sp>
        <p:nvSpPr>
          <p:cNvPr id="3" name="TextBox 2">
            <a:extLst>
              <a:ext uri="{FF2B5EF4-FFF2-40B4-BE49-F238E27FC236}">
                <a16:creationId xmlns:a16="http://schemas.microsoft.com/office/drawing/2014/main" id="{86CEF4A9-7CEE-48A0-4178-C0E7D1586937}"/>
              </a:ext>
            </a:extLst>
          </p:cNvPr>
          <p:cNvSpPr txBox="1"/>
          <p:nvPr/>
        </p:nvSpPr>
        <p:spPr>
          <a:xfrm>
            <a:off x="420646" y="2014770"/>
            <a:ext cx="11347608" cy="1692771"/>
          </a:xfrm>
          <a:prstGeom prst="rect">
            <a:avLst/>
          </a:prstGeom>
          <a:noFill/>
        </p:spPr>
        <p:txBody>
          <a:bodyPr wrap="square" rtlCol="0">
            <a:spAutoFit/>
          </a:bodyPr>
          <a:lstStyle/>
          <a:p>
            <a:endParaRPr lang="en-US" sz="2800" dirty="0"/>
          </a:p>
          <a:p>
            <a:pPr algn="ctr"/>
            <a:r>
              <a:rPr lang="en-US" sz="2800" b="1" u="sng" dirty="0">
                <a:solidFill>
                  <a:srgbClr val="FFC000"/>
                </a:solidFill>
              </a:rPr>
              <a:t>Since we implemented the automation 1-2024 we have 2X our reviews!</a:t>
            </a:r>
          </a:p>
          <a:p>
            <a:endParaRPr lang="en-US" sz="4800" dirty="0"/>
          </a:p>
        </p:txBody>
      </p:sp>
    </p:spTree>
    <p:extLst>
      <p:ext uri="{BB962C8B-B14F-4D97-AF65-F5344CB8AC3E}">
        <p14:creationId xmlns:p14="http://schemas.microsoft.com/office/powerpoint/2010/main" val="326821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B9237-3004-6131-C6AE-F511CB55FD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2B49D40-6E4F-E7C6-4AE6-4A9A1D03360E}"/>
              </a:ext>
            </a:extLst>
          </p:cNvPr>
          <p:cNvSpPr txBox="1"/>
          <p:nvPr/>
        </p:nvSpPr>
        <p:spPr>
          <a:xfrm>
            <a:off x="509543" y="1859340"/>
            <a:ext cx="10920362" cy="1569660"/>
          </a:xfrm>
          <a:prstGeom prst="rect">
            <a:avLst/>
          </a:prstGeom>
          <a:noFill/>
        </p:spPr>
        <p:txBody>
          <a:bodyPr wrap="none" rtlCol="0">
            <a:spAutoFit/>
          </a:bodyPr>
          <a:lstStyle/>
          <a:p>
            <a:r>
              <a:rPr lang="en-US" sz="3200" dirty="0"/>
              <a:t>The </a:t>
            </a:r>
            <a:r>
              <a:rPr lang="en-US" sz="3200" b="1" dirty="0"/>
              <a:t>zero-click ecosystem</a:t>
            </a:r>
            <a:r>
              <a:rPr lang="en-US" sz="3200" dirty="0"/>
              <a:t> refers to the growing trend where</a:t>
            </a:r>
          </a:p>
          <a:p>
            <a:r>
              <a:rPr lang="en-US" sz="3200" dirty="0"/>
              <a:t> </a:t>
            </a:r>
            <a:r>
              <a:rPr lang="en-US" sz="3200" b="1" dirty="0"/>
              <a:t>Google answers users’ questions directly on the search</a:t>
            </a:r>
          </a:p>
          <a:p>
            <a:r>
              <a:rPr lang="en-US" sz="3200" b="1" dirty="0"/>
              <a:t> results page</a:t>
            </a:r>
            <a:r>
              <a:rPr lang="en-US" sz="3200" dirty="0"/>
              <a:t>, so the user </a:t>
            </a:r>
            <a:r>
              <a:rPr lang="en-US" sz="3200" b="1" u="sng" dirty="0">
                <a:solidFill>
                  <a:srgbClr val="FFC000"/>
                </a:solidFill>
              </a:rPr>
              <a:t>never clicks through to your website</a:t>
            </a:r>
            <a:r>
              <a:rPr lang="en-US" sz="3200" dirty="0"/>
              <a:t>.</a:t>
            </a:r>
          </a:p>
        </p:txBody>
      </p:sp>
      <p:pic>
        <p:nvPicPr>
          <p:cNvPr id="3" name="Picture 2" descr="A black background with white text">
            <a:extLst>
              <a:ext uri="{FF2B5EF4-FFF2-40B4-BE49-F238E27FC236}">
                <a16:creationId xmlns:a16="http://schemas.microsoft.com/office/drawing/2014/main" id="{23107926-7549-3A98-6F59-45BAAAF107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5446" y="282556"/>
            <a:ext cx="6021643" cy="1175479"/>
          </a:xfrm>
          <a:prstGeom prst="rect">
            <a:avLst/>
          </a:prstGeom>
        </p:spPr>
      </p:pic>
      <p:sp>
        <p:nvSpPr>
          <p:cNvPr id="4" name="TextBox 3">
            <a:extLst>
              <a:ext uri="{FF2B5EF4-FFF2-40B4-BE49-F238E27FC236}">
                <a16:creationId xmlns:a16="http://schemas.microsoft.com/office/drawing/2014/main" id="{CC4A2AC4-D0EB-7DB0-0931-9DE2D073C68A}"/>
              </a:ext>
            </a:extLst>
          </p:cNvPr>
          <p:cNvSpPr txBox="1"/>
          <p:nvPr/>
        </p:nvSpPr>
        <p:spPr>
          <a:xfrm>
            <a:off x="509543" y="3830305"/>
            <a:ext cx="10201126" cy="646331"/>
          </a:xfrm>
          <a:prstGeom prst="rect">
            <a:avLst/>
          </a:prstGeom>
          <a:noFill/>
        </p:spPr>
        <p:txBody>
          <a:bodyPr wrap="none" rtlCol="0">
            <a:spAutoFit/>
          </a:bodyPr>
          <a:lstStyle/>
          <a:p>
            <a:r>
              <a:rPr lang="en-US" sz="3600" b="1" dirty="0">
                <a:solidFill>
                  <a:srgbClr val="FFC000"/>
                </a:solidFill>
              </a:rPr>
              <a:t>In 2024 58.5% of all Google searches were Zero-Click</a:t>
            </a:r>
            <a:endParaRPr lang="en-US" sz="3200" b="1" dirty="0">
              <a:solidFill>
                <a:srgbClr val="FFC000"/>
              </a:solidFill>
            </a:endParaRPr>
          </a:p>
        </p:txBody>
      </p:sp>
      <p:sp>
        <p:nvSpPr>
          <p:cNvPr id="5" name="TextBox 4">
            <a:extLst>
              <a:ext uri="{FF2B5EF4-FFF2-40B4-BE49-F238E27FC236}">
                <a16:creationId xmlns:a16="http://schemas.microsoft.com/office/drawing/2014/main" id="{43EBA632-E8DF-8178-EC5F-E360B6E81B6F}"/>
              </a:ext>
            </a:extLst>
          </p:cNvPr>
          <p:cNvSpPr txBox="1"/>
          <p:nvPr/>
        </p:nvSpPr>
        <p:spPr>
          <a:xfrm>
            <a:off x="597478" y="5168451"/>
            <a:ext cx="10997044" cy="584775"/>
          </a:xfrm>
          <a:prstGeom prst="rect">
            <a:avLst/>
          </a:prstGeom>
          <a:noFill/>
        </p:spPr>
        <p:txBody>
          <a:bodyPr wrap="square" rtlCol="0">
            <a:spAutoFit/>
          </a:bodyPr>
          <a:lstStyle/>
          <a:p>
            <a:r>
              <a:rPr lang="en-US" sz="3200" dirty="0"/>
              <a:t>Zero-click examples:  </a:t>
            </a:r>
            <a:r>
              <a:rPr lang="en-US" sz="3200" dirty="0">
                <a:solidFill>
                  <a:srgbClr val="FFC000"/>
                </a:solidFill>
              </a:rPr>
              <a:t>Google Maps</a:t>
            </a:r>
            <a:r>
              <a:rPr lang="en-US" sz="3200" dirty="0"/>
              <a:t> and </a:t>
            </a:r>
            <a:r>
              <a:rPr lang="en-US" sz="3200" dirty="0">
                <a:solidFill>
                  <a:srgbClr val="FFC000"/>
                </a:solidFill>
              </a:rPr>
              <a:t>Google Local Services Ads</a:t>
            </a:r>
          </a:p>
        </p:txBody>
      </p:sp>
      <p:sp>
        <p:nvSpPr>
          <p:cNvPr id="6" name="TextBox 5">
            <a:extLst>
              <a:ext uri="{FF2B5EF4-FFF2-40B4-BE49-F238E27FC236}">
                <a16:creationId xmlns:a16="http://schemas.microsoft.com/office/drawing/2014/main" id="{B5F3ADC0-B3E7-375B-2D77-7E28B8856571}"/>
              </a:ext>
            </a:extLst>
          </p:cNvPr>
          <p:cNvSpPr txBox="1"/>
          <p:nvPr/>
        </p:nvSpPr>
        <p:spPr>
          <a:xfrm>
            <a:off x="3624145" y="4316047"/>
            <a:ext cx="8058311" cy="461665"/>
          </a:xfrm>
          <a:prstGeom prst="rect">
            <a:avLst/>
          </a:prstGeom>
          <a:noFill/>
        </p:spPr>
        <p:txBody>
          <a:bodyPr wrap="square" rtlCol="0">
            <a:spAutoFit/>
          </a:bodyPr>
          <a:lstStyle/>
          <a:p>
            <a:r>
              <a:rPr lang="en-US" sz="2400" dirty="0">
                <a:solidFill>
                  <a:schemeClr val="tx2"/>
                </a:solidFill>
              </a:rPr>
              <a:t>Research source: SparkToro, Rand Fiskin - Datos (a Semrush co.)</a:t>
            </a:r>
          </a:p>
        </p:txBody>
      </p:sp>
    </p:spTree>
    <p:extLst>
      <p:ext uri="{BB962C8B-B14F-4D97-AF65-F5344CB8AC3E}">
        <p14:creationId xmlns:p14="http://schemas.microsoft.com/office/powerpoint/2010/main" val="2722796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95645-5833-9C6D-6C5B-9DB2E994E604}"/>
            </a:ext>
          </a:extLst>
        </p:cNvPr>
        <p:cNvGrpSpPr/>
        <p:nvPr/>
      </p:nvGrpSpPr>
      <p:grpSpPr>
        <a:xfrm>
          <a:off x="0" y="0"/>
          <a:ext cx="0" cy="0"/>
          <a:chOff x="0" y="0"/>
          <a:chExt cx="0" cy="0"/>
        </a:xfrm>
      </p:grpSpPr>
      <p:pic>
        <p:nvPicPr>
          <p:cNvPr id="7" name="Picture 6" descr="A black background with white text">
            <a:extLst>
              <a:ext uri="{FF2B5EF4-FFF2-40B4-BE49-F238E27FC236}">
                <a16:creationId xmlns:a16="http://schemas.microsoft.com/office/drawing/2014/main" id="{245A317E-101D-CB4C-72E6-7B1F742283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6806" y="172828"/>
            <a:ext cx="6021643" cy="1175479"/>
          </a:xfrm>
          <a:prstGeom prst="rect">
            <a:avLst/>
          </a:prstGeom>
        </p:spPr>
      </p:pic>
      <p:sp>
        <p:nvSpPr>
          <p:cNvPr id="2" name="TextBox 1">
            <a:extLst>
              <a:ext uri="{FF2B5EF4-FFF2-40B4-BE49-F238E27FC236}">
                <a16:creationId xmlns:a16="http://schemas.microsoft.com/office/drawing/2014/main" id="{25BCCAB7-FABE-DA0F-7C15-BE58356E3A93}"/>
              </a:ext>
            </a:extLst>
          </p:cNvPr>
          <p:cNvSpPr txBox="1"/>
          <p:nvPr/>
        </p:nvSpPr>
        <p:spPr>
          <a:xfrm>
            <a:off x="215351" y="1726457"/>
            <a:ext cx="12404037" cy="6994222"/>
          </a:xfrm>
          <a:prstGeom prst="rect">
            <a:avLst/>
          </a:prstGeom>
          <a:noFill/>
        </p:spPr>
        <p:txBody>
          <a:bodyPr wrap="none" rtlCol="0">
            <a:spAutoFit/>
          </a:bodyPr>
          <a:lstStyle/>
          <a:p>
            <a:r>
              <a:rPr lang="en-US" sz="2800" b="1" dirty="0"/>
              <a:t>Why This Matters for Law Firms</a:t>
            </a:r>
          </a:p>
          <a:p>
            <a:endParaRPr lang="en-US" sz="1050" dirty="0"/>
          </a:p>
          <a:p>
            <a:r>
              <a:rPr lang="en-US" sz="2800" dirty="0"/>
              <a:t>In the zero-click attribution, </a:t>
            </a:r>
            <a:r>
              <a:rPr lang="en-US" sz="2800" b="1" dirty="0"/>
              <a:t>Google Business Profile</a:t>
            </a:r>
            <a:r>
              <a:rPr lang="en-US" sz="2800" dirty="0"/>
              <a:t> optimization becomes more</a:t>
            </a:r>
          </a:p>
          <a:p>
            <a:r>
              <a:rPr lang="en-US" sz="2800" dirty="0"/>
              <a:t>important than your website.</a:t>
            </a:r>
          </a:p>
          <a:p>
            <a:endParaRPr lang="en-US" sz="1400" dirty="0"/>
          </a:p>
          <a:p>
            <a:endParaRPr lang="en-US" sz="2800" b="1" dirty="0">
              <a:solidFill>
                <a:srgbClr val="FFC000"/>
              </a:solidFill>
            </a:endParaRPr>
          </a:p>
          <a:p>
            <a:r>
              <a:rPr lang="en-US" sz="2800" b="1" dirty="0">
                <a:solidFill>
                  <a:srgbClr val="FFC000"/>
                </a:solidFill>
              </a:rPr>
              <a:t>Clients can evaluate a law firm 100% from Google, without the firm’s website.</a:t>
            </a:r>
          </a:p>
          <a:p>
            <a:endParaRPr lang="en-US" sz="2800" dirty="0"/>
          </a:p>
          <a:p>
            <a:r>
              <a:rPr lang="en-US" sz="2800" dirty="0"/>
              <a:t>Your GBP is now your </a:t>
            </a:r>
            <a:r>
              <a:rPr lang="en-US" sz="2800" b="1" dirty="0"/>
              <a:t>homepage</a:t>
            </a:r>
            <a:r>
              <a:rPr lang="en-US" sz="2800" dirty="0"/>
              <a:t> for:</a:t>
            </a:r>
          </a:p>
          <a:p>
            <a:r>
              <a:rPr lang="en-US" sz="2800" dirty="0">
                <a:solidFill>
                  <a:srgbClr val="FFC000"/>
                </a:solidFill>
              </a:rPr>
              <a:t>Reviews   Most important (Volume, rating and frequency)</a:t>
            </a:r>
          </a:p>
          <a:p>
            <a:r>
              <a:rPr lang="en-US" sz="2800" dirty="0"/>
              <a:t>Photos and videos</a:t>
            </a:r>
          </a:p>
          <a:p>
            <a:r>
              <a:rPr lang="en-US" sz="2800" dirty="0"/>
              <a:t>Services</a:t>
            </a:r>
          </a:p>
          <a:p>
            <a:r>
              <a:rPr lang="en-US" sz="2800" dirty="0"/>
              <a:t>Phone number</a:t>
            </a:r>
          </a:p>
          <a:p>
            <a:pPr algn="ctr"/>
            <a:endParaRPr lang="en-US" sz="2800" b="1" dirty="0">
              <a:solidFill>
                <a:srgbClr val="FFC000"/>
              </a:solidFill>
            </a:endParaRPr>
          </a:p>
          <a:p>
            <a:r>
              <a:rPr lang="en-US" sz="2800" dirty="0"/>
              <a:t> </a:t>
            </a:r>
          </a:p>
          <a:p>
            <a:pPr marL="285750" indent="-28575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1085777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BCE25-5998-7BDA-7AC2-084668E07EE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0079A7-CED8-C05A-44FC-D1845EDDE007}"/>
              </a:ext>
            </a:extLst>
          </p:cNvPr>
          <p:cNvSpPr txBox="1"/>
          <p:nvPr/>
        </p:nvSpPr>
        <p:spPr>
          <a:xfrm>
            <a:off x="671037" y="1451591"/>
            <a:ext cx="10849926" cy="6494085"/>
          </a:xfrm>
          <a:prstGeom prst="rect">
            <a:avLst/>
          </a:prstGeom>
          <a:noFill/>
        </p:spPr>
        <p:txBody>
          <a:bodyPr wrap="square" rtlCol="0">
            <a:spAutoFit/>
          </a:bodyPr>
          <a:lstStyle/>
          <a:p>
            <a:r>
              <a:rPr lang="en-US" sz="2400" b="1" dirty="0"/>
              <a:t>How does ChatGPT decide who is the best law firm in a particular market</a:t>
            </a:r>
          </a:p>
          <a:p>
            <a:r>
              <a:rPr lang="en-US" sz="2400" dirty="0"/>
              <a:t> </a:t>
            </a:r>
          </a:p>
          <a:p>
            <a:r>
              <a:rPr lang="en-US" sz="2400" b="1" dirty="0"/>
              <a:t>1. Google search rankings</a:t>
            </a:r>
            <a:endParaRPr lang="en-US" sz="2400" dirty="0"/>
          </a:p>
          <a:p>
            <a:pPr lvl="0"/>
            <a:r>
              <a:rPr lang="en-US" sz="2400" dirty="0">
                <a:solidFill>
                  <a:srgbClr val="FFC000"/>
                </a:solidFill>
              </a:rPr>
              <a:t>Who ranks at the top organically</a:t>
            </a:r>
          </a:p>
          <a:p>
            <a:pPr lvl="0"/>
            <a:r>
              <a:rPr lang="en-US" sz="2400" dirty="0">
                <a:solidFill>
                  <a:srgbClr val="FFC000"/>
                </a:solidFill>
              </a:rPr>
              <a:t>Who appears in the Local 3-Pack</a:t>
            </a:r>
          </a:p>
          <a:p>
            <a:pPr lvl="0"/>
            <a:r>
              <a:rPr lang="en-US" sz="2400" dirty="0"/>
              <a:t>Who appears in directories (AVVO, Super Lawyers, FindLaw, etc.)</a:t>
            </a:r>
          </a:p>
          <a:p>
            <a:br>
              <a:rPr lang="en-US" sz="2400" dirty="0"/>
            </a:br>
            <a:r>
              <a:rPr lang="en-US" sz="2400" b="1" dirty="0"/>
              <a:t>2. Online reputation signals (strongest)</a:t>
            </a:r>
            <a:endParaRPr lang="en-US" sz="2400" dirty="0"/>
          </a:p>
          <a:p>
            <a:r>
              <a:rPr lang="en-US" sz="2400" dirty="0">
                <a:solidFill>
                  <a:srgbClr val="FFC000"/>
                </a:solidFill>
              </a:rPr>
              <a:t>ChatGPT heavily weighs </a:t>
            </a:r>
            <a:r>
              <a:rPr lang="en-US" sz="2400" b="1" dirty="0">
                <a:solidFill>
                  <a:srgbClr val="FFC000"/>
                </a:solidFill>
              </a:rPr>
              <a:t>review profiles</a:t>
            </a:r>
            <a:r>
              <a:rPr lang="en-US" sz="2400" dirty="0">
                <a:solidFill>
                  <a:srgbClr val="FFC000"/>
                </a:solidFill>
              </a:rPr>
              <a:t>, especially:</a:t>
            </a:r>
          </a:p>
          <a:p>
            <a:pPr lvl="0"/>
            <a:r>
              <a:rPr lang="en-US" sz="2400" dirty="0">
                <a:solidFill>
                  <a:srgbClr val="FFC000"/>
                </a:solidFill>
              </a:rPr>
              <a:t>Total number of Google reviews</a:t>
            </a:r>
          </a:p>
          <a:p>
            <a:pPr lvl="0"/>
            <a:r>
              <a:rPr lang="en-US" sz="2400" dirty="0">
                <a:solidFill>
                  <a:srgbClr val="FFC000"/>
                </a:solidFill>
              </a:rPr>
              <a:t>Average star rating</a:t>
            </a:r>
          </a:p>
          <a:p>
            <a:pPr lvl="0"/>
            <a:r>
              <a:rPr lang="en-US" sz="2400" dirty="0">
                <a:solidFill>
                  <a:srgbClr val="FFC000"/>
                </a:solidFill>
              </a:rPr>
              <a:t>Recency/frequency of reviews with response from company</a:t>
            </a:r>
          </a:p>
          <a:p>
            <a:pPr lvl="0"/>
            <a:r>
              <a:rPr lang="en-US" sz="2400" dirty="0">
                <a:solidFill>
                  <a:srgbClr val="FFC000"/>
                </a:solidFill>
              </a:rPr>
              <a:t>Reviews from non-Google properties (AVVO, Facebook, Super Lawyers)</a:t>
            </a:r>
            <a:endParaRPr lang="en-US" sz="2400" dirty="0"/>
          </a:p>
          <a:p>
            <a:endParaRPr lang="en-US" sz="3600" dirty="0"/>
          </a:p>
          <a:p>
            <a:pPr marL="285750" indent="-285750">
              <a:buFont typeface="Arial" panose="020B0604020202020204" pitchFamily="34" charset="0"/>
              <a:buChar char="•"/>
            </a:pPr>
            <a:endParaRPr lang="en-US" sz="3600" dirty="0"/>
          </a:p>
          <a:p>
            <a:endParaRPr lang="en-US" sz="3200" dirty="0"/>
          </a:p>
        </p:txBody>
      </p:sp>
      <p:pic>
        <p:nvPicPr>
          <p:cNvPr id="3" name="Picture 2" descr="A black background with white text">
            <a:extLst>
              <a:ext uri="{FF2B5EF4-FFF2-40B4-BE49-F238E27FC236}">
                <a16:creationId xmlns:a16="http://schemas.microsoft.com/office/drawing/2014/main" id="{21ABF3E7-D5FA-E503-4247-F8604FB05C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6406" y="184117"/>
            <a:ext cx="6021643" cy="1175479"/>
          </a:xfrm>
          <a:prstGeom prst="rect">
            <a:avLst/>
          </a:prstGeom>
        </p:spPr>
      </p:pic>
    </p:spTree>
    <p:extLst>
      <p:ext uri="{BB962C8B-B14F-4D97-AF65-F5344CB8AC3E}">
        <p14:creationId xmlns:p14="http://schemas.microsoft.com/office/powerpoint/2010/main" val="103911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C0FF8-1191-9104-639C-C53F0C4822E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4D40086-2AC7-B7BE-7CBE-38B9F642AFC2}"/>
              </a:ext>
            </a:extLst>
          </p:cNvPr>
          <p:cNvSpPr txBox="1"/>
          <p:nvPr/>
        </p:nvSpPr>
        <p:spPr>
          <a:xfrm>
            <a:off x="365789" y="1706537"/>
            <a:ext cx="11413066" cy="643253"/>
          </a:xfrm>
          <a:prstGeom prst="rect">
            <a:avLst/>
          </a:prstGeom>
          <a:noFill/>
        </p:spPr>
        <p:txBody>
          <a:bodyPr wrap="square">
            <a:spAutoFit/>
          </a:bodyPr>
          <a:lstStyle/>
          <a:p>
            <a:r>
              <a:rPr lang="en-US" sz="3200" dirty="0"/>
              <a:t>1.  Increase reviews on all relevant review sites</a:t>
            </a:r>
          </a:p>
        </p:txBody>
      </p:sp>
      <p:sp>
        <p:nvSpPr>
          <p:cNvPr id="8" name="TextBox 7">
            <a:extLst>
              <a:ext uri="{FF2B5EF4-FFF2-40B4-BE49-F238E27FC236}">
                <a16:creationId xmlns:a16="http://schemas.microsoft.com/office/drawing/2014/main" id="{5D85981F-F649-EEE9-2313-3CDE97150204}"/>
              </a:ext>
            </a:extLst>
          </p:cNvPr>
          <p:cNvSpPr txBox="1"/>
          <p:nvPr/>
        </p:nvSpPr>
        <p:spPr>
          <a:xfrm>
            <a:off x="361246" y="2266745"/>
            <a:ext cx="11300178" cy="584775"/>
          </a:xfrm>
          <a:prstGeom prst="rect">
            <a:avLst/>
          </a:prstGeom>
          <a:noFill/>
        </p:spPr>
        <p:txBody>
          <a:bodyPr wrap="square">
            <a:spAutoFit/>
          </a:bodyPr>
          <a:lstStyle>
            <a:defPPr>
              <a:defRPr lang="en-US"/>
            </a:defPPr>
            <a:lvl1pPr>
              <a:defRPr sz="3600"/>
            </a:lvl1pPr>
          </a:lstStyle>
          <a:p>
            <a:r>
              <a:rPr lang="en-US" sz="3200" dirty="0"/>
              <a:t>2.  Automated review requests with Smart Advocate</a:t>
            </a:r>
          </a:p>
        </p:txBody>
      </p:sp>
      <p:sp>
        <p:nvSpPr>
          <p:cNvPr id="10" name="TextBox 9">
            <a:extLst>
              <a:ext uri="{FF2B5EF4-FFF2-40B4-BE49-F238E27FC236}">
                <a16:creationId xmlns:a16="http://schemas.microsoft.com/office/drawing/2014/main" id="{BF0E9EB6-825F-ABE9-6DE4-0B1004F1F21E}"/>
              </a:ext>
            </a:extLst>
          </p:cNvPr>
          <p:cNvSpPr txBox="1"/>
          <p:nvPr/>
        </p:nvSpPr>
        <p:spPr>
          <a:xfrm>
            <a:off x="361246" y="2831082"/>
            <a:ext cx="11029244" cy="1077218"/>
          </a:xfrm>
          <a:prstGeom prst="rect">
            <a:avLst/>
          </a:prstGeom>
          <a:noFill/>
        </p:spPr>
        <p:txBody>
          <a:bodyPr wrap="square">
            <a:spAutoFit/>
          </a:bodyPr>
          <a:lstStyle>
            <a:defPPr>
              <a:defRPr lang="en-US"/>
            </a:defPPr>
            <a:lvl1pPr>
              <a:defRPr sz="3600"/>
            </a:lvl1pPr>
          </a:lstStyle>
          <a:p>
            <a:r>
              <a:rPr lang="en-US" sz="3200" dirty="0"/>
              <a:t>3. Get immediate notification when a client gives negative rating</a:t>
            </a:r>
          </a:p>
          <a:p>
            <a:endParaRPr lang="en-US" sz="3200" dirty="0"/>
          </a:p>
        </p:txBody>
      </p:sp>
      <p:sp>
        <p:nvSpPr>
          <p:cNvPr id="12" name="TextBox 11">
            <a:extLst>
              <a:ext uri="{FF2B5EF4-FFF2-40B4-BE49-F238E27FC236}">
                <a16:creationId xmlns:a16="http://schemas.microsoft.com/office/drawing/2014/main" id="{D4A88718-CEFE-FA74-E995-0551C584E919}"/>
              </a:ext>
            </a:extLst>
          </p:cNvPr>
          <p:cNvSpPr txBox="1"/>
          <p:nvPr/>
        </p:nvSpPr>
        <p:spPr>
          <a:xfrm>
            <a:off x="370059" y="3395419"/>
            <a:ext cx="11673257" cy="1077218"/>
          </a:xfrm>
          <a:prstGeom prst="rect">
            <a:avLst/>
          </a:prstGeom>
          <a:noFill/>
        </p:spPr>
        <p:txBody>
          <a:bodyPr wrap="square">
            <a:spAutoFit/>
          </a:bodyPr>
          <a:lstStyle/>
          <a:p>
            <a:r>
              <a:rPr lang="en-US" sz="3200" dirty="0"/>
              <a:t>4. Respond to reviews from 1 dashboard using AI response generator</a:t>
            </a:r>
          </a:p>
          <a:p>
            <a:r>
              <a:rPr lang="en-US" sz="3200" dirty="0"/>
              <a:t> </a:t>
            </a:r>
          </a:p>
        </p:txBody>
      </p:sp>
      <p:sp>
        <p:nvSpPr>
          <p:cNvPr id="14" name="TextBox 13">
            <a:extLst>
              <a:ext uri="{FF2B5EF4-FFF2-40B4-BE49-F238E27FC236}">
                <a16:creationId xmlns:a16="http://schemas.microsoft.com/office/drawing/2014/main" id="{665A1201-A93E-C799-731E-BB3333A917B0}"/>
              </a:ext>
            </a:extLst>
          </p:cNvPr>
          <p:cNvSpPr txBox="1"/>
          <p:nvPr/>
        </p:nvSpPr>
        <p:spPr>
          <a:xfrm>
            <a:off x="376804" y="3959756"/>
            <a:ext cx="11537244" cy="1077218"/>
          </a:xfrm>
          <a:prstGeom prst="rect">
            <a:avLst/>
          </a:prstGeom>
          <a:noFill/>
        </p:spPr>
        <p:txBody>
          <a:bodyPr wrap="square">
            <a:spAutoFit/>
          </a:bodyPr>
          <a:lstStyle/>
          <a:p>
            <a:r>
              <a:rPr lang="en-US" sz="3200" dirty="0"/>
              <a:t>5. Share reviews on website, Google post and social media</a:t>
            </a:r>
          </a:p>
          <a:p>
            <a:endParaRPr lang="en-US" sz="3200" dirty="0"/>
          </a:p>
        </p:txBody>
      </p:sp>
      <p:sp>
        <p:nvSpPr>
          <p:cNvPr id="16" name="TextBox 15">
            <a:extLst>
              <a:ext uri="{FF2B5EF4-FFF2-40B4-BE49-F238E27FC236}">
                <a16:creationId xmlns:a16="http://schemas.microsoft.com/office/drawing/2014/main" id="{D662ADA9-EB73-20B2-0709-EE85F8DEBC41}"/>
              </a:ext>
            </a:extLst>
          </p:cNvPr>
          <p:cNvSpPr txBox="1"/>
          <p:nvPr/>
        </p:nvSpPr>
        <p:spPr>
          <a:xfrm>
            <a:off x="358909" y="4562445"/>
            <a:ext cx="11379198" cy="584775"/>
          </a:xfrm>
          <a:prstGeom prst="rect">
            <a:avLst/>
          </a:prstGeom>
          <a:noFill/>
        </p:spPr>
        <p:txBody>
          <a:bodyPr wrap="square">
            <a:spAutoFit/>
          </a:bodyPr>
          <a:lstStyle/>
          <a:p>
            <a:r>
              <a:rPr lang="en-US" sz="3200" dirty="0"/>
              <a:t>6.  </a:t>
            </a:r>
            <a:r>
              <a:rPr lang="en-US" sz="3200" dirty="0">
                <a:solidFill>
                  <a:srgbClr val="FFC000"/>
                </a:solidFill>
              </a:rPr>
              <a:t>Share video testimonials on website, Google and social media</a:t>
            </a:r>
          </a:p>
        </p:txBody>
      </p:sp>
      <p:pic>
        <p:nvPicPr>
          <p:cNvPr id="17" name="Picture 16" descr="A black background with white text">
            <a:extLst>
              <a:ext uri="{FF2B5EF4-FFF2-40B4-BE49-F238E27FC236}">
                <a16:creationId xmlns:a16="http://schemas.microsoft.com/office/drawing/2014/main" id="{1C7A6A5C-FB03-AE6B-5EB4-8704651B5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5781" y="319170"/>
            <a:ext cx="6863638" cy="1339844"/>
          </a:xfrm>
          <a:prstGeom prst="rect">
            <a:avLst/>
          </a:prstGeom>
        </p:spPr>
      </p:pic>
      <p:sp>
        <p:nvSpPr>
          <p:cNvPr id="3" name="TextBox 2">
            <a:extLst>
              <a:ext uri="{FF2B5EF4-FFF2-40B4-BE49-F238E27FC236}">
                <a16:creationId xmlns:a16="http://schemas.microsoft.com/office/drawing/2014/main" id="{85E7846E-DC6D-7400-3F4B-D3F31084F3B9}"/>
              </a:ext>
            </a:extLst>
          </p:cNvPr>
          <p:cNvSpPr txBox="1"/>
          <p:nvPr/>
        </p:nvSpPr>
        <p:spPr>
          <a:xfrm>
            <a:off x="358909" y="5162614"/>
            <a:ext cx="11379198" cy="584775"/>
          </a:xfrm>
          <a:prstGeom prst="rect">
            <a:avLst/>
          </a:prstGeom>
          <a:noFill/>
        </p:spPr>
        <p:txBody>
          <a:bodyPr wrap="square">
            <a:spAutoFit/>
          </a:bodyPr>
          <a:lstStyle/>
          <a:p>
            <a:r>
              <a:rPr lang="en-US" sz="3200" dirty="0"/>
              <a:t>7.  US based company- main point of contact will be Krystal</a:t>
            </a:r>
          </a:p>
        </p:txBody>
      </p:sp>
      <p:sp>
        <p:nvSpPr>
          <p:cNvPr id="5" name="TextBox 4">
            <a:extLst>
              <a:ext uri="{FF2B5EF4-FFF2-40B4-BE49-F238E27FC236}">
                <a16:creationId xmlns:a16="http://schemas.microsoft.com/office/drawing/2014/main" id="{7F581228-D463-2A37-7221-90032B3AD067}"/>
              </a:ext>
            </a:extLst>
          </p:cNvPr>
          <p:cNvSpPr txBox="1"/>
          <p:nvPr/>
        </p:nvSpPr>
        <p:spPr>
          <a:xfrm>
            <a:off x="376804" y="5762783"/>
            <a:ext cx="10133670" cy="584775"/>
          </a:xfrm>
          <a:prstGeom prst="rect">
            <a:avLst/>
          </a:prstGeom>
          <a:noFill/>
        </p:spPr>
        <p:txBody>
          <a:bodyPr wrap="square">
            <a:spAutoFit/>
          </a:bodyPr>
          <a:lstStyle/>
          <a:p>
            <a:r>
              <a:rPr lang="en-US" sz="3200" dirty="0"/>
              <a:t>8.  Over a decade servicing legal clients</a:t>
            </a:r>
          </a:p>
        </p:txBody>
      </p:sp>
    </p:spTree>
    <p:extLst>
      <p:ext uri="{BB962C8B-B14F-4D97-AF65-F5344CB8AC3E}">
        <p14:creationId xmlns:p14="http://schemas.microsoft.com/office/powerpoint/2010/main" val="90039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 calcmode="lin" valueType="num">
                                      <p:cBhvr additive="base">
                                        <p:cTn id="41" dur="500" fill="hold"/>
                                        <p:tgtEl>
                                          <p:spTgt spid="3"/>
                                        </p:tgtEl>
                                        <p:attrNameLst>
                                          <p:attrName>ppt_x</p:attrName>
                                        </p:attrNameLst>
                                      </p:cBhvr>
                                      <p:tavLst>
                                        <p:tav tm="0">
                                          <p:val>
                                            <p:strVal val="#ppt_x"/>
                                          </p:val>
                                        </p:tav>
                                        <p:tav tm="100000">
                                          <p:val>
                                            <p:strVal val="#ppt_x"/>
                                          </p:val>
                                        </p:tav>
                                      </p:tavLst>
                                    </p:anim>
                                    <p:anim calcmode="lin" valueType="num">
                                      <p:cBhvr additive="base">
                                        <p:cTn id="4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P spid="16" grpId="0"/>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DC14F-999D-5289-7CC2-CE332FB4A08C}"/>
            </a:ext>
          </a:extLst>
        </p:cNvPr>
        <p:cNvGrpSpPr/>
        <p:nvPr/>
      </p:nvGrpSpPr>
      <p:grpSpPr>
        <a:xfrm>
          <a:off x="0" y="0"/>
          <a:ext cx="0" cy="0"/>
          <a:chOff x="0" y="0"/>
          <a:chExt cx="0" cy="0"/>
        </a:xfrm>
      </p:grpSpPr>
      <p:pic>
        <p:nvPicPr>
          <p:cNvPr id="3" name="Picture 2" descr="A black background with white text">
            <a:extLst>
              <a:ext uri="{FF2B5EF4-FFF2-40B4-BE49-F238E27FC236}">
                <a16:creationId xmlns:a16="http://schemas.microsoft.com/office/drawing/2014/main" id="{0AD4DF78-14D1-9742-5C76-EF1B399A30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5178" y="195406"/>
            <a:ext cx="6021643" cy="1175479"/>
          </a:xfrm>
          <a:prstGeom prst="rect">
            <a:avLst/>
          </a:prstGeom>
        </p:spPr>
      </p:pic>
      <p:pic>
        <p:nvPicPr>
          <p:cNvPr id="1026" name="Picture 2" descr="Alphalegal Directory">
            <a:extLst>
              <a:ext uri="{FF2B5EF4-FFF2-40B4-BE49-F238E27FC236}">
                <a16:creationId xmlns:a16="http://schemas.microsoft.com/office/drawing/2014/main" id="{ECA2A0B5-B29F-F141-4F60-AC4A594391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6299" y="3732355"/>
            <a:ext cx="1546412" cy="5257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B1A7231-2435-5A0C-5C9E-1E259B911199}"/>
              </a:ext>
            </a:extLst>
          </p:cNvPr>
          <p:cNvPicPr>
            <a:picLocks noChangeAspect="1"/>
          </p:cNvPicPr>
          <p:nvPr/>
        </p:nvPicPr>
        <p:blipFill>
          <a:blip r:embed="rId4"/>
          <a:stretch>
            <a:fillRect/>
          </a:stretch>
        </p:blipFill>
        <p:spPr>
          <a:xfrm>
            <a:off x="4016299" y="2348023"/>
            <a:ext cx="971686" cy="362001"/>
          </a:xfrm>
          <a:prstGeom prst="rect">
            <a:avLst/>
          </a:prstGeom>
        </p:spPr>
      </p:pic>
      <p:pic>
        <p:nvPicPr>
          <p:cNvPr id="7" name="Picture 6">
            <a:extLst>
              <a:ext uri="{FF2B5EF4-FFF2-40B4-BE49-F238E27FC236}">
                <a16:creationId xmlns:a16="http://schemas.microsoft.com/office/drawing/2014/main" id="{E24D806B-7394-F102-9FC4-5CFD37EC7011}"/>
              </a:ext>
            </a:extLst>
          </p:cNvPr>
          <p:cNvPicPr>
            <a:picLocks noChangeAspect="1"/>
          </p:cNvPicPr>
          <p:nvPr/>
        </p:nvPicPr>
        <p:blipFill>
          <a:blip r:embed="rId5"/>
          <a:stretch>
            <a:fillRect/>
          </a:stretch>
        </p:blipFill>
        <p:spPr>
          <a:xfrm>
            <a:off x="4016299" y="3027795"/>
            <a:ext cx="1371791" cy="428685"/>
          </a:xfrm>
          <a:prstGeom prst="rect">
            <a:avLst/>
          </a:prstGeom>
        </p:spPr>
      </p:pic>
      <p:pic>
        <p:nvPicPr>
          <p:cNvPr id="9" name="Picture 8">
            <a:extLst>
              <a:ext uri="{FF2B5EF4-FFF2-40B4-BE49-F238E27FC236}">
                <a16:creationId xmlns:a16="http://schemas.microsoft.com/office/drawing/2014/main" id="{E92C4A90-2BC2-6646-5679-A9EE1A10FE16}"/>
              </a:ext>
            </a:extLst>
          </p:cNvPr>
          <p:cNvPicPr>
            <a:picLocks noChangeAspect="1"/>
          </p:cNvPicPr>
          <p:nvPr/>
        </p:nvPicPr>
        <p:blipFill>
          <a:blip r:embed="rId6"/>
          <a:stretch>
            <a:fillRect/>
          </a:stretch>
        </p:blipFill>
        <p:spPr>
          <a:xfrm>
            <a:off x="8655207" y="5442102"/>
            <a:ext cx="2351048" cy="461813"/>
          </a:xfrm>
          <a:prstGeom prst="rect">
            <a:avLst/>
          </a:prstGeom>
        </p:spPr>
      </p:pic>
      <p:pic>
        <p:nvPicPr>
          <p:cNvPr id="11" name="Picture 10">
            <a:extLst>
              <a:ext uri="{FF2B5EF4-FFF2-40B4-BE49-F238E27FC236}">
                <a16:creationId xmlns:a16="http://schemas.microsoft.com/office/drawing/2014/main" id="{B7BC467A-31B5-864B-AA69-D03C3114B0DB}"/>
              </a:ext>
            </a:extLst>
          </p:cNvPr>
          <p:cNvPicPr>
            <a:picLocks noChangeAspect="1"/>
          </p:cNvPicPr>
          <p:nvPr/>
        </p:nvPicPr>
        <p:blipFill>
          <a:blip r:embed="rId7"/>
          <a:stretch>
            <a:fillRect/>
          </a:stretch>
        </p:blipFill>
        <p:spPr>
          <a:xfrm>
            <a:off x="4016299" y="4658527"/>
            <a:ext cx="1905266" cy="514422"/>
          </a:xfrm>
          <a:prstGeom prst="rect">
            <a:avLst/>
          </a:prstGeom>
        </p:spPr>
      </p:pic>
      <p:pic>
        <p:nvPicPr>
          <p:cNvPr id="13" name="Picture 12">
            <a:extLst>
              <a:ext uri="{FF2B5EF4-FFF2-40B4-BE49-F238E27FC236}">
                <a16:creationId xmlns:a16="http://schemas.microsoft.com/office/drawing/2014/main" id="{2C879A0B-5768-A097-D342-4FBBC6FAEB7C}"/>
              </a:ext>
            </a:extLst>
          </p:cNvPr>
          <p:cNvPicPr>
            <a:picLocks noChangeAspect="1"/>
          </p:cNvPicPr>
          <p:nvPr/>
        </p:nvPicPr>
        <p:blipFill>
          <a:blip r:embed="rId8"/>
          <a:stretch>
            <a:fillRect/>
          </a:stretch>
        </p:blipFill>
        <p:spPr>
          <a:xfrm>
            <a:off x="4038498" y="5551250"/>
            <a:ext cx="1524213" cy="523948"/>
          </a:xfrm>
          <a:prstGeom prst="rect">
            <a:avLst/>
          </a:prstGeom>
        </p:spPr>
      </p:pic>
      <p:pic>
        <p:nvPicPr>
          <p:cNvPr id="15" name="Picture 14">
            <a:extLst>
              <a:ext uri="{FF2B5EF4-FFF2-40B4-BE49-F238E27FC236}">
                <a16:creationId xmlns:a16="http://schemas.microsoft.com/office/drawing/2014/main" id="{C0346607-C79D-AC87-F239-5F60F94D154E}"/>
              </a:ext>
            </a:extLst>
          </p:cNvPr>
          <p:cNvPicPr>
            <a:picLocks noChangeAspect="1"/>
          </p:cNvPicPr>
          <p:nvPr/>
        </p:nvPicPr>
        <p:blipFill>
          <a:blip r:embed="rId9"/>
          <a:stretch>
            <a:fillRect/>
          </a:stretch>
        </p:blipFill>
        <p:spPr>
          <a:xfrm>
            <a:off x="6409271" y="2348023"/>
            <a:ext cx="1844816" cy="562444"/>
          </a:xfrm>
          <a:prstGeom prst="rect">
            <a:avLst/>
          </a:prstGeom>
        </p:spPr>
      </p:pic>
      <p:pic>
        <p:nvPicPr>
          <p:cNvPr id="17" name="Picture 16">
            <a:extLst>
              <a:ext uri="{FF2B5EF4-FFF2-40B4-BE49-F238E27FC236}">
                <a16:creationId xmlns:a16="http://schemas.microsoft.com/office/drawing/2014/main" id="{7CAABDBA-29CB-DB00-4B86-24E804815A71}"/>
              </a:ext>
            </a:extLst>
          </p:cNvPr>
          <p:cNvPicPr>
            <a:picLocks noChangeAspect="1"/>
          </p:cNvPicPr>
          <p:nvPr/>
        </p:nvPicPr>
        <p:blipFill>
          <a:blip r:embed="rId10"/>
          <a:stretch>
            <a:fillRect/>
          </a:stretch>
        </p:blipFill>
        <p:spPr>
          <a:xfrm>
            <a:off x="8655207" y="3418964"/>
            <a:ext cx="2586562" cy="259357"/>
          </a:xfrm>
          <a:prstGeom prst="rect">
            <a:avLst/>
          </a:prstGeom>
        </p:spPr>
      </p:pic>
      <p:pic>
        <p:nvPicPr>
          <p:cNvPr id="19" name="Picture 18">
            <a:extLst>
              <a:ext uri="{FF2B5EF4-FFF2-40B4-BE49-F238E27FC236}">
                <a16:creationId xmlns:a16="http://schemas.microsoft.com/office/drawing/2014/main" id="{3F0A66D5-174A-F9A9-6505-5D7E7767B22F}"/>
              </a:ext>
            </a:extLst>
          </p:cNvPr>
          <p:cNvPicPr>
            <a:picLocks noChangeAspect="1"/>
          </p:cNvPicPr>
          <p:nvPr/>
        </p:nvPicPr>
        <p:blipFill>
          <a:blip r:embed="rId11"/>
          <a:stretch>
            <a:fillRect/>
          </a:stretch>
        </p:blipFill>
        <p:spPr>
          <a:xfrm>
            <a:off x="6409271" y="3405184"/>
            <a:ext cx="1943371" cy="476316"/>
          </a:xfrm>
          <a:prstGeom prst="rect">
            <a:avLst/>
          </a:prstGeom>
        </p:spPr>
      </p:pic>
      <p:pic>
        <p:nvPicPr>
          <p:cNvPr id="21" name="Picture 20">
            <a:extLst>
              <a:ext uri="{FF2B5EF4-FFF2-40B4-BE49-F238E27FC236}">
                <a16:creationId xmlns:a16="http://schemas.microsoft.com/office/drawing/2014/main" id="{95EBC491-2AD3-3354-60D6-5E699C08BC8F}"/>
              </a:ext>
            </a:extLst>
          </p:cNvPr>
          <p:cNvPicPr>
            <a:picLocks noChangeAspect="1"/>
          </p:cNvPicPr>
          <p:nvPr/>
        </p:nvPicPr>
        <p:blipFill>
          <a:blip r:embed="rId12"/>
          <a:stretch>
            <a:fillRect/>
          </a:stretch>
        </p:blipFill>
        <p:spPr>
          <a:xfrm>
            <a:off x="8635401" y="4658527"/>
            <a:ext cx="2886478" cy="485843"/>
          </a:xfrm>
          <a:prstGeom prst="rect">
            <a:avLst/>
          </a:prstGeom>
        </p:spPr>
      </p:pic>
      <p:pic>
        <p:nvPicPr>
          <p:cNvPr id="23" name="Picture 22">
            <a:extLst>
              <a:ext uri="{FF2B5EF4-FFF2-40B4-BE49-F238E27FC236}">
                <a16:creationId xmlns:a16="http://schemas.microsoft.com/office/drawing/2014/main" id="{81A65C6C-298C-3DEF-5453-B93FA9E362A5}"/>
              </a:ext>
            </a:extLst>
          </p:cNvPr>
          <p:cNvPicPr>
            <a:picLocks noChangeAspect="1"/>
          </p:cNvPicPr>
          <p:nvPr/>
        </p:nvPicPr>
        <p:blipFill>
          <a:blip r:embed="rId13"/>
          <a:stretch>
            <a:fillRect/>
          </a:stretch>
        </p:blipFill>
        <p:spPr>
          <a:xfrm>
            <a:off x="6409271" y="5144370"/>
            <a:ext cx="1590897" cy="371527"/>
          </a:xfrm>
          <a:prstGeom prst="rect">
            <a:avLst/>
          </a:prstGeom>
        </p:spPr>
      </p:pic>
      <p:pic>
        <p:nvPicPr>
          <p:cNvPr id="25" name="Picture 24">
            <a:extLst>
              <a:ext uri="{FF2B5EF4-FFF2-40B4-BE49-F238E27FC236}">
                <a16:creationId xmlns:a16="http://schemas.microsoft.com/office/drawing/2014/main" id="{9DCBAC9F-A3C3-7A50-B431-9BB416F1265E}"/>
              </a:ext>
            </a:extLst>
          </p:cNvPr>
          <p:cNvPicPr>
            <a:picLocks noChangeAspect="1"/>
          </p:cNvPicPr>
          <p:nvPr/>
        </p:nvPicPr>
        <p:blipFill>
          <a:blip r:embed="rId14"/>
          <a:stretch>
            <a:fillRect/>
          </a:stretch>
        </p:blipFill>
        <p:spPr>
          <a:xfrm>
            <a:off x="8655207" y="2348023"/>
            <a:ext cx="3028546" cy="562444"/>
          </a:xfrm>
          <a:prstGeom prst="rect">
            <a:avLst/>
          </a:prstGeom>
        </p:spPr>
      </p:pic>
      <p:pic>
        <p:nvPicPr>
          <p:cNvPr id="27" name="Picture 26">
            <a:extLst>
              <a:ext uri="{FF2B5EF4-FFF2-40B4-BE49-F238E27FC236}">
                <a16:creationId xmlns:a16="http://schemas.microsoft.com/office/drawing/2014/main" id="{20E74914-125F-6ADC-5394-46C8F1AC8C0C}"/>
              </a:ext>
            </a:extLst>
          </p:cNvPr>
          <p:cNvPicPr>
            <a:picLocks noChangeAspect="1"/>
          </p:cNvPicPr>
          <p:nvPr/>
        </p:nvPicPr>
        <p:blipFill>
          <a:blip r:embed="rId15"/>
          <a:stretch>
            <a:fillRect/>
          </a:stretch>
        </p:blipFill>
        <p:spPr>
          <a:xfrm>
            <a:off x="6409271" y="4193616"/>
            <a:ext cx="2010056" cy="581106"/>
          </a:xfrm>
          <a:prstGeom prst="rect">
            <a:avLst/>
          </a:prstGeom>
        </p:spPr>
      </p:pic>
      <p:pic>
        <p:nvPicPr>
          <p:cNvPr id="29" name="Picture 28">
            <a:extLst>
              <a:ext uri="{FF2B5EF4-FFF2-40B4-BE49-F238E27FC236}">
                <a16:creationId xmlns:a16="http://schemas.microsoft.com/office/drawing/2014/main" id="{A93AAF4E-9DFB-0A08-53AB-9A748FBA8B06}"/>
              </a:ext>
            </a:extLst>
          </p:cNvPr>
          <p:cNvPicPr>
            <a:picLocks noChangeAspect="1"/>
          </p:cNvPicPr>
          <p:nvPr/>
        </p:nvPicPr>
        <p:blipFill>
          <a:blip r:embed="rId16"/>
          <a:stretch>
            <a:fillRect/>
          </a:stretch>
        </p:blipFill>
        <p:spPr>
          <a:xfrm>
            <a:off x="8635401" y="4133595"/>
            <a:ext cx="2476846" cy="295316"/>
          </a:xfrm>
          <a:prstGeom prst="rect">
            <a:avLst/>
          </a:prstGeom>
        </p:spPr>
      </p:pic>
      <p:pic>
        <p:nvPicPr>
          <p:cNvPr id="31" name="Picture 30">
            <a:extLst>
              <a:ext uri="{FF2B5EF4-FFF2-40B4-BE49-F238E27FC236}">
                <a16:creationId xmlns:a16="http://schemas.microsoft.com/office/drawing/2014/main" id="{1802B26B-FD21-5037-B4BF-D561A421913A}"/>
              </a:ext>
            </a:extLst>
          </p:cNvPr>
          <p:cNvPicPr>
            <a:picLocks noChangeAspect="1"/>
          </p:cNvPicPr>
          <p:nvPr/>
        </p:nvPicPr>
        <p:blipFill>
          <a:blip r:embed="rId17"/>
          <a:stretch>
            <a:fillRect/>
          </a:stretch>
        </p:blipFill>
        <p:spPr>
          <a:xfrm>
            <a:off x="740991" y="4991948"/>
            <a:ext cx="753272" cy="876759"/>
          </a:xfrm>
          <a:prstGeom prst="rect">
            <a:avLst/>
          </a:prstGeom>
        </p:spPr>
      </p:pic>
      <p:sp>
        <p:nvSpPr>
          <p:cNvPr id="32" name="TextBox 31">
            <a:extLst>
              <a:ext uri="{FF2B5EF4-FFF2-40B4-BE49-F238E27FC236}">
                <a16:creationId xmlns:a16="http://schemas.microsoft.com/office/drawing/2014/main" id="{6768D202-E445-C4D4-11D9-F6F87D926B5B}"/>
              </a:ext>
            </a:extLst>
          </p:cNvPr>
          <p:cNvSpPr txBox="1"/>
          <p:nvPr/>
        </p:nvSpPr>
        <p:spPr>
          <a:xfrm>
            <a:off x="1204332" y="1432874"/>
            <a:ext cx="10037437" cy="646331"/>
          </a:xfrm>
          <a:prstGeom prst="rect">
            <a:avLst/>
          </a:prstGeom>
          <a:noFill/>
        </p:spPr>
        <p:txBody>
          <a:bodyPr wrap="square" rtlCol="0">
            <a:spAutoFit/>
          </a:bodyPr>
          <a:lstStyle/>
          <a:p>
            <a:r>
              <a:rPr lang="en-US" sz="3600" b="1" dirty="0">
                <a:solidFill>
                  <a:srgbClr val="FFC000"/>
                </a:solidFill>
              </a:rPr>
              <a:t>We work with over 700 review sites Worldwide</a:t>
            </a:r>
            <a:endParaRPr lang="en-US" sz="3200" b="1" dirty="0">
              <a:solidFill>
                <a:srgbClr val="FFC000"/>
              </a:solidFill>
            </a:endParaRPr>
          </a:p>
        </p:txBody>
      </p:sp>
      <p:pic>
        <p:nvPicPr>
          <p:cNvPr id="34" name="Picture 33">
            <a:extLst>
              <a:ext uri="{FF2B5EF4-FFF2-40B4-BE49-F238E27FC236}">
                <a16:creationId xmlns:a16="http://schemas.microsoft.com/office/drawing/2014/main" id="{74DE8711-F3C5-52DB-58C4-1087FCEB59FD}"/>
              </a:ext>
            </a:extLst>
          </p:cNvPr>
          <p:cNvPicPr>
            <a:picLocks noChangeAspect="1"/>
          </p:cNvPicPr>
          <p:nvPr/>
        </p:nvPicPr>
        <p:blipFill>
          <a:blip r:embed="rId18"/>
          <a:stretch>
            <a:fillRect/>
          </a:stretch>
        </p:blipFill>
        <p:spPr>
          <a:xfrm>
            <a:off x="740991" y="2309019"/>
            <a:ext cx="1887021" cy="671997"/>
          </a:xfrm>
          <a:prstGeom prst="rect">
            <a:avLst/>
          </a:prstGeom>
        </p:spPr>
      </p:pic>
      <p:pic>
        <p:nvPicPr>
          <p:cNvPr id="36" name="Picture 35">
            <a:extLst>
              <a:ext uri="{FF2B5EF4-FFF2-40B4-BE49-F238E27FC236}">
                <a16:creationId xmlns:a16="http://schemas.microsoft.com/office/drawing/2014/main" id="{C570B1A0-D109-50C3-5DB8-2F78A6D76CCE}"/>
              </a:ext>
            </a:extLst>
          </p:cNvPr>
          <p:cNvPicPr>
            <a:picLocks noChangeAspect="1"/>
          </p:cNvPicPr>
          <p:nvPr/>
        </p:nvPicPr>
        <p:blipFill>
          <a:blip r:embed="rId19"/>
          <a:stretch>
            <a:fillRect/>
          </a:stretch>
        </p:blipFill>
        <p:spPr>
          <a:xfrm>
            <a:off x="714970" y="3228437"/>
            <a:ext cx="1579194" cy="671997"/>
          </a:xfrm>
          <a:prstGeom prst="rect">
            <a:avLst/>
          </a:prstGeom>
        </p:spPr>
      </p:pic>
      <p:pic>
        <p:nvPicPr>
          <p:cNvPr id="38" name="Picture 37">
            <a:extLst>
              <a:ext uri="{FF2B5EF4-FFF2-40B4-BE49-F238E27FC236}">
                <a16:creationId xmlns:a16="http://schemas.microsoft.com/office/drawing/2014/main" id="{A8891A17-08D4-96D1-5B58-74600C4A0CEF}"/>
              </a:ext>
            </a:extLst>
          </p:cNvPr>
          <p:cNvPicPr>
            <a:picLocks noChangeAspect="1"/>
          </p:cNvPicPr>
          <p:nvPr/>
        </p:nvPicPr>
        <p:blipFill>
          <a:blip r:embed="rId20"/>
          <a:stretch>
            <a:fillRect/>
          </a:stretch>
        </p:blipFill>
        <p:spPr>
          <a:xfrm>
            <a:off x="712412" y="4133595"/>
            <a:ext cx="1866424" cy="524932"/>
          </a:xfrm>
          <a:prstGeom prst="rect">
            <a:avLst/>
          </a:prstGeom>
        </p:spPr>
      </p:pic>
    </p:spTree>
    <p:extLst>
      <p:ext uri="{BB962C8B-B14F-4D97-AF65-F5344CB8AC3E}">
        <p14:creationId xmlns:p14="http://schemas.microsoft.com/office/powerpoint/2010/main" val="25295974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1A7E1C415BB442B6A4014D03E0AFD1" ma:contentTypeVersion="12" ma:contentTypeDescription="Create a new document." ma:contentTypeScope="" ma:versionID="a2a4f643e3d2f2839bb3c94f6b63a520">
  <xsd:schema xmlns:xsd="http://www.w3.org/2001/XMLSchema" xmlns:xs="http://www.w3.org/2001/XMLSchema" xmlns:p="http://schemas.microsoft.com/office/2006/metadata/properties" xmlns:ns3="9f1f60ab-fe0f-4a84-a272-1d715f968bfc" targetNamespace="http://schemas.microsoft.com/office/2006/metadata/properties" ma:root="true" ma:fieldsID="ff56384c053ca199fb8f1c38b5384529" ns3:_="">
    <xsd:import namespace="9f1f60ab-fe0f-4a84-a272-1d715f968bfc"/>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Billing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f60ab-fe0f-4a84-a272-1d715f968b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dexed="true" ma:internalName="MediaServiceLocation"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_activity" ma:index="19"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f1f60ab-fe0f-4a84-a272-1d715f968bfc" xsi:nil="true"/>
  </documentManagement>
</p:properties>
</file>

<file path=customXml/itemProps1.xml><?xml version="1.0" encoding="utf-8"?>
<ds:datastoreItem xmlns:ds="http://schemas.openxmlformats.org/officeDocument/2006/customXml" ds:itemID="{EEE468BF-529C-4757-81A2-820E46EDD8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1f60ab-fe0f-4a84-a272-1d715f968b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3D92F4-D58E-4BE6-9D95-EB11C2B42988}">
  <ds:schemaRefs>
    <ds:schemaRef ds:uri="http://schemas.microsoft.com/sharepoint/v3/contenttype/forms"/>
  </ds:schemaRefs>
</ds:datastoreItem>
</file>

<file path=customXml/itemProps3.xml><?xml version="1.0" encoding="utf-8"?>
<ds:datastoreItem xmlns:ds="http://schemas.openxmlformats.org/officeDocument/2006/customXml" ds:itemID="{1601889F-DE7D-4C9F-9F25-54BD5A0EBC87}">
  <ds:schemaRefs>
    <ds:schemaRef ds:uri="http://purl.org/dc/terms/"/>
    <ds:schemaRef ds:uri="http://purl.org/dc/dcmitype/"/>
    <ds:schemaRef ds:uri="http://schemas.microsoft.com/office/infopath/2007/PartnerControls"/>
    <ds:schemaRef ds:uri="http://schemas.microsoft.com/office/2006/documentManagement/types"/>
    <ds:schemaRef ds:uri="9f1f60ab-fe0f-4a84-a272-1d715f968bfc"/>
    <ds:schemaRef ds:uri="http://purl.org/dc/elements/1.1/"/>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TM03457452[[fn=Celestial]]</Template>
  <TotalTime>19112</TotalTime>
  <Words>1346</Words>
  <Application>Microsoft Office PowerPoint</Application>
  <PresentationFormat>Widescreen</PresentationFormat>
  <Paragraphs>154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Myriad Pro</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GGL</dc:title>
  <dc:creator>Shaun Burroughs</dc:creator>
  <cp:lastModifiedBy>Shaun Burroughs</cp:lastModifiedBy>
  <cp:revision>140</cp:revision>
  <cp:lastPrinted>2025-11-20T18:48:12Z</cp:lastPrinted>
  <dcterms:created xsi:type="dcterms:W3CDTF">2023-01-15T20:45:06Z</dcterms:created>
  <dcterms:modified xsi:type="dcterms:W3CDTF">2025-11-20T20:06:55Z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0x010100CD1A7E1C415BB442B6A4014D03E0AFD1</vt:lpwstr>
  </property>
</Properties>
</file>