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322" r:id="rId4"/>
    <p:sldId id="284" r:id="rId5"/>
    <p:sldId id="321" r:id="rId6"/>
    <p:sldId id="324" r:id="rId7"/>
    <p:sldId id="301" r:id="rId8"/>
    <p:sldId id="278" r:id="rId9"/>
  </p:sldIdLst>
  <p:sldSz cx="18288000" cy="10287000"/>
  <p:notesSz cx="9296400" cy="7010400"/>
  <p:embeddedFontLst>
    <p:embeddedFont>
      <p:font typeface="Open Sans" panose="020B0606030504020204" pitchFamily="34" charset="0"/>
      <p:regular r:id="rId12"/>
      <p:bold r:id="rId13"/>
      <p:italic r:id="rId14"/>
      <p:boldItalic r:id="rId15"/>
    </p:embeddedFont>
    <p:embeddedFont>
      <p:font typeface="Open Sans Bold Bold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09" autoAdjust="0"/>
    <p:restoredTop sz="69300" autoAdjust="0"/>
  </p:normalViewPr>
  <p:slideViewPr>
    <p:cSldViewPr>
      <p:cViewPr varScale="1">
        <p:scale>
          <a:sx n="64" d="100"/>
          <a:sy n="64" d="100"/>
        </p:scale>
        <p:origin x="41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6" d="100"/>
          <a:sy n="116" d="100"/>
        </p:scale>
        <p:origin x="41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1361522-6BF5-F0F5-52EE-71DF6C6417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B6B54D-4C5D-D478-B1DF-FB40418FDA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3E6C6B-A21D-47D6-A858-B4F0BBD032A3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B9A80B-AC20-7B24-B276-63691AF2F6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7D4E5-8B5B-A6F4-D94F-17BBB37F5C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84E82EB-E0DE-4CC7-BBD6-54C02821D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0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B2CB0FD-BAA1-4020-A77C-82642063372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8E8823-ECD1-4E06-8A10-A714DC604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416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11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68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92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88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50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8E8823-ECD1-4E06-8A10-A714DC6041E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6A72B7F6-34EF-0B1E-408D-722714B2903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t="3987" b="3987"/>
          <a:stretch>
            <a:fillRect/>
          </a:stretch>
        </p:blipFill>
        <p:spPr>
          <a:xfrm>
            <a:off x="0" y="0"/>
            <a:ext cx="18288000" cy="10325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 noChangeAspect="1"/>
          </p:cNvGrpSpPr>
          <p:nvPr/>
        </p:nvGrpSpPr>
        <p:grpSpPr>
          <a:xfrm>
            <a:off x="13429649" y="4638621"/>
            <a:ext cx="3316662" cy="3316648"/>
            <a:chOff x="0" y="0"/>
            <a:chExt cx="6350000" cy="634997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sp>
        <p:nvSpPr>
          <p:cNvPr id="6" name="TextBox 6"/>
          <p:cNvSpPr txBox="1"/>
          <p:nvPr/>
        </p:nvSpPr>
        <p:spPr>
          <a:xfrm>
            <a:off x="0" y="-266700"/>
            <a:ext cx="18288000" cy="15945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061"/>
              </a:lnSpc>
            </a:pPr>
            <a:r>
              <a:rPr lang="en-US" sz="7200" dirty="0">
                <a:solidFill>
                  <a:srgbClr val="FFFFFF"/>
                </a:solidFill>
                <a:latin typeface="Open Sans"/>
              </a:rPr>
              <a:t>2025 Release Tech Talk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3508181" y="6021580"/>
            <a:ext cx="3238130" cy="550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25"/>
              </a:lnSpc>
            </a:pPr>
            <a:r>
              <a:rPr lang="en-US" sz="2400" dirty="0">
                <a:latin typeface="Open Sans"/>
              </a:rPr>
              <a:t>Your Headshot</a:t>
            </a: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8C71DBA6-574E-50EA-66E5-8999F34D482C}"/>
              </a:ext>
            </a:extLst>
          </p:cNvPr>
          <p:cNvSpPr txBox="1"/>
          <p:nvPr/>
        </p:nvSpPr>
        <p:spPr>
          <a:xfrm>
            <a:off x="13106400" y="8681592"/>
            <a:ext cx="5861516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Open Sans"/>
              </a:rPr>
              <a:t>Igor Selizhuk</a:t>
            </a:r>
          </a:p>
          <a:p>
            <a:r>
              <a:rPr lang="en-US" sz="3200" i="1" dirty="0">
                <a:solidFill>
                  <a:srgbClr val="FFFFFF"/>
                </a:solidFill>
                <a:latin typeface="Open Sans"/>
              </a:rPr>
              <a:t>Chief Technology Officer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EF2442B-F540-2AC8-62B2-3B1C1EE60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5" b="645"/>
          <a:stretch/>
        </p:blipFill>
        <p:spPr bwMode="auto">
          <a:xfrm>
            <a:off x="13487400" y="4686300"/>
            <a:ext cx="3238129" cy="3268968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6E204EF-908C-5729-01F8-CE87F2D24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327839"/>
            <a:ext cx="11887200" cy="8588109"/>
          </a:xfrm>
          <a:prstGeom prst="rect">
            <a:avLst/>
          </a:prstGeom>
          <a:effectLst>
            <a:outerShdw blurRad="50800" dist="342900" dir="2580000" algn="t" rotWithShape="0">
              <a:prstClr val="black">
                <a:alpha val="24000"/>
              </a:prst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81000" y="32205"/>
            <a:ext cx="17526000" cy="1031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4"/>
              </a:lnSpc>
            </a:pPr>
            <a:r>
              <a:rPr lang="en-US" sz="5000" dirty="0">
                <a:solidFill>
                  <a:srgbClr val="FFFFFF"/>
                </a:solidFill>
                <a:latin typeface="Open Sans"/>
              </a:rPr>
              <a:t>New Functionality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-33130" y="1028700"/>
            <a:ext cx="17940130" cy="64381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 Tools Enhancements/Additions</a:t>
            </a:r>
          </a:p>
          <a:p>
            <a:pPr marL="1579879" lvl="2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Multi-document Summary</a:t>
            </a:r>
          </a:p>
          <a:p>
            <a:pPr marL="1579879" lvl="2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Automatic Document Properties Population (Category/From/Description)</a:t>
            </a:r>
          </a:p>
          <a:p>
            <a:pPr marL="1579879" lvl="2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 Case Chat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Open Sans"/>
              </a:rPr>
              <a:t>Billing/Invoicing for Transactional Cases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Accounting Module to be Released at the End of the Year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2678F5-C84F-1003-7CE7-7C763D8DCAFE}"/>
              </a:ext>
            </a:extLst>
          </p:cNvPr>
          <p:cNvCxnSpPr/>
          <p:nvPr/>
        </p:nvCxnSpPr>
        <p:spPr>
          <a:xfrm>
            <a:off x="0" y="1181100"/>
            <a:ext cx="182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18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81000" y="32205"/>
            <a:ext cx="17526000" cy="1031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4"/>
              </a:lnSpc>
            </a:pPr>
            <a:r>
              <a:rPr lang="en-US" sz="5000" dirty="0">
                <a:solidFill>
                  <a:srgbClr val="FFFFFF"/>
                </a:solidFill>
                <a:latin typeface="Open Sans"/>
              </a:rPr>
              <a:t>New Functionality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-33130" y="1028700"/>
            <a:ext cx="17940130" cy="73743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Audio Playback in the Browser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UDF Grids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UDF tab for Contact Cards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UDF Grid tab for Contact Cards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Disbursements/Expenses CSV Import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Document Folder Upload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2678F5-C84F-1003-7CE7-7C763D8DCAFE}"/>
              </a:ext>
            </a:extLst>
          </p:cNvPr>
          <p:cNvCxnSpPr/>
          <p:nvPr/>
        </p:nvCxnSpPr>
        <p:spPr>
          <a:xfrm>
            <a:off x="0" y="1181100"/>
            <a:ext cx="182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37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81000" y="32205"/>
            <a:ext cx="17526000" cy="1031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4"/>
              </a:lnSpc>
            </a:pPr>
            <a:r>
              <a:rPr lang="en-US" sz="5000" dirty="0">
                <a:solidFill>
                  <a:srgbClr val="FFFFFF"/>
                </a:solidFill>
                <a:latin typeface="Open Sans"/>
              </a:rPr>
              <a:t>New Functionality (UI/UX)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-33130" y="1298816"/>
            <a:ext cx="17940130" cy="9246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Default Display Theme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Ability to Customize Labels by Case Group/Type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Ability to Customize Case Toolbar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Recent Documents (Global and per Case)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Case Menu Search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Improved Folder View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 err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SmartMetrics</a:t>
            </a: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Dashboards New Navigation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Date Calculator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2678F5-C84F-1003-7CE7-7C763D8DCAFE}"/>
              </a:ext>
            </a:extLst>
          </p:cNvPr>
          <p:cNvCxnSpPr/>
          <p:nvPr/>
        </p:nvCxnSpPr>
        <p:spPr>
          <a:xfrm>
            <a:off x="0" y="1181100"/>
            <a:ext cx="182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985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81000" y="32205"/>
            <a:ext cx="17526000" cy="1031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4"/>
              </a:lnSpc>
            </a:pPr>
            <a:r>
              <a:rPr lang="en-US" sz="5000" dirty="0">
                <a:solidFill>
                  <a:srgbClr val="FFFFFF"/>
                </a:solidFill>
                <a:latin typeface="Open Sans"/>
              </a:rPr>
              <a:t>Billing/Invoicing for Transactional Cases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-33130" y="1298816"/>
            <a:ext cx="17940130" cy="73743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 Generation/Approval/Distribution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 Trusts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Client Payments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Stored Payment Methods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Rate Tables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Rate Overrides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 Operations for Invoice Generation, Approval, Distribution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 Operations Card Charges and Trust Pull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2678F5-C84F-1003-7CE7-7C763D8DCAFE}"/>
              </a:ext>
            </a:extLst>
          </p:cNvPr>
          <p:cNvCxnSpPr/>
          <p:nvPr/>
        </p:nvCxnSpPr>
        <p:spPr>
          <a:xfrm>
            <a:off x="0" y="1181100"/>
            <a:ext cx="182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26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81000" y="32205"/>
            <a:ext cx="17526000" cy="1031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4"/>
              </a:lnSpc>
            </a:pPr>
            <a:r>
              <a:rPr lang="en-US" sz="5000" dirty="0">
                <a:solidFill>
                  <a:srgbClr val="FFFFFF"/>
                </a:solidFill>
                <a:latin typeface="Open Sans"/>
              </a:rPr>
              <a:t>Release Schedule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-33130" y="1298816"/>
            <a:ext cx="17940130" cy="8310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9/23 – Branch and build beta version (release candidate)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9/23 – 9/27 – Upgrade existing beta clients to release candidate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9/23 </a:t>
            </a: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10/10 – Upgrade some of the server clients to release candidate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10/15 – New Release Presentation at SmartAdvocate Connect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10/20 – New Release Webinar, new version is declared officially released and available for server clients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11/01 – Main Cloud upgrade. Maybe separate Oracle upgrade from Liquid Web upgrade.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2678F5-C84F-1003-7CE7-7C763D8DCAFE}"/>
              </a:ext>
            </a:extLst>
          </p:cNvPr>
          <p:cNvCxnSpPr/>
          <p:nvPr/>
        </p:nvCxnSpPr>
        <p:spPr>
          <a:xfrm>
            <a:off x="0" y="1181100"/>
            <a:ext cx="182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81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81000" y="32205"/>
            <a:ext cx="17526000" cy="21853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4"/>
              </a:lnSpc>
            </a:pPr>
            <a:r>
              <a:rPr lang="en-US" sz="5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Accounting is Being Release by the End of the Year</a:t>
            </a:r>
          </a:p>
          <a:p>
            <a:pPr algn="ctr">
              <a:lnSpc>
                <a:spcPts val="8984"/>
              </a:lnSpc>
            </a:pPr>
            <a:endParaRPr lang="en-US" sz="5000" dirty="0">
              <a:solidFill>
                <a:srgbClr val="FFFFFF"/>
              </a:solidFill>
              <a:latin typeface="Open San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2678F5-C84F-1003-7CE7-7C763D8DCAFE}"/>
              </a:ext>
            </a:extLst>
          </p:cNvPr>
          <p:cNvCxnSpPr/>
          <p:nvPr/>
        </p:nvCxnSpPr>
        <p:spPr>
          <a:xfrm>
            <a:off x="0" y="1181100"/>
            <a:ext cx="182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4">
            <a:extLst>
              <a:ext uri="{FF2B5EF4-FFF2-40B4-BE49-F238E27FC236}">
                <a16:creationId xmlns:a16="http://schemas.microsoft.com/office/drawing/2014/main" id="{B74CF634-A830-63C2-26BC-89767A1B4F17}"/>
              </a:ext>
            </a:extLst>
          </p:cNvPr>
          <p:cNvSpPr txBox="1"/>
          <p:nvPr/>
        </p:nvSpPr>
        <p:spPr>
          <a:xfrm>
            <a:off x="-33130" y="1298816"/>
            <a:ext cx="17940130" cy="55020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Build from scratch and is part of SmartAdvocate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Fully Integrated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Information can be entered in Cases or in Accounting module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Invoices can be linked to Vendors entered in SmartAdvocate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Settlement checks can be linked to Settlements</a:t>
            </a:r>
          </a:p>
          <a:p>
            <a:pPr marL="1122679" lvl="1" indent="-561340">
              <a:lnSpc>
                <a:spcPts val="7279"/>
              </a:lnSpc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Currently being used by one client </a:t>
            </a:r>
          </a:p>
        </p:txBody>
      </p:sp>
    </p:spTree>
    <p:extLst>
      <p:ext uri="{BB962C8B-B14F-4D97-AF65-F5344CB8AC3E}">
        <p14:creationId xmlns:p14="http://schemas.microsoft.com/office/powerpoint/2010/main" val="210257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5BF02897-DC3F-F8F7-2FA6-240AC6E712D4}"/>
              </a:ext>
            </a:extLst>
          </p:cNvPr>
          <p:cNvSpPr txBox="1"/>
          <p:nvPr/>
        </p:nvSpPr>
        <p:spPr>
          <a:xfrm>
            <a:off x="0" y="1790700"/>
            <a:ext cx="18288000" cy="17184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3389"/>
              </a:lnSpc>
            </a:pPr>
            <a:r>
              <a:rPr lang="en-US" sz="13800" spc="889" dirty="0">
                <a:solidFill>
                  <a:srgbClr val="FFFFFF"/>
                </a:solidFill>
                <a:latin typeface="Open Sans Bold Bold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56410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36266</TotalTime>
  <Words>303</Words>
  <Application>Microsoft Office PowerPoint</Application>
  <PresentationFormat>Custom</PresentationFormat>
  <Paragraphs>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Open Sans</vt:lpstr>
      <vt:lpstr>Arial</vt:lpstr>
      <vt:lpstr>Calibri</vt:lpstr>
      <vt:lpstr>Open Sans Bold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 Powerpoint #2</dc:title>
  <dc:creator>Rampolla, Allison</dc:creator>
  <cp:lastModifiedBy>Markell, Debra</cp:lastModifiedBy>
  <cp:revision>86</cp:revision>
  <cp:lastPrinted>2025-09-29T18:22:06Z</cp:lastPrinted>
  <dcterms:created xsi:type="dcterms:W3CDTF">2006-08-16T00:00:00Z</dcterms:created>
  <dcterms:modified xsi:type="dcterms:W3CDTF">2025-09-29T18:23:03Z</dcterms:modified>
  <dc:identifier>DAFLeHvoKKY</dc:identifier>
</cp:coreProperties>
</file>